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371" r:id="rId2"/>
    <p:sldId id="365" r:id="rId3"/>
    <p:sldId id="374" r:id="rId4"/>
    <p:sldId id="375" r:id="rId5"/>
    <p:sldId id="395" r:id="rId6"/>
    <p:sldId id="303" r:id="rId7"/>
    <p:sldId id="328" r:id="rId8"/>
    <p:sldId id="325" r:id="rId9"/>
    <p:sldId id="366" r:id="rId10"/>
    <p:sldId id="393" r:id="rId11"/>
    <p:sldId id="381" r:id="rId12"/>
    <p:sldId id="394" r:id="rId13"/>
    <p:sldId id="377" r:id="rId14"/>
    <p:sldId id="379" r:id="rId15"/>
    <p:sldId id="323" r:id="rId16"/>
    <p:sldId id="380" r:id="rId17"/>
    <p:sldId id="320" r:id="rId18"/>
  </p:sldIdLst>
  <p:sldSz cx="9180513" cy="6840538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PT Sans" panose="020B0503020203020204" pitchFamily="34" charset="-52"/>
      <p:regular r:id="rId24"/>
      <p:bold r:id="rId25"/>
      <p:italic r:id="rId26"/>
      <p:boldItalic r:id="rId27"/>
    </p:embeddedFont>
    <p:embeddedFont>
      <p:font typeface="PT Sans Caption" panose="020B0603020203020204" pitchFamily="34" charset="-52"/>
      <p:regular r:id="rId28"/>
      <p:bold r:id="rId29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4F81BD"/>
    <a:srgbClr val="005997"/>
    <a:srgbClr val="06CFDA"/>
    <a:srgbClr val="FAB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59" autoAdjust="0"/>
  </p:normalViewPr>
  <p:slideViewPr>
    <p:cSldViewPr>
      <p:cViewPr varScale="1">
        <p:scale>
          <a:sx n="97" d="100"/>
          <a:sy n="97" d="100"/>
        </p:scale>
        <p:origin x="1992" y="84"/>
      </p:cViewPr>
      <p:guideLst>
        <p:guide orient="horz" pos="2155"/>
        <p:guide pos="28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2927448176418"/>
          <c:y val="2.0301266640076875E-2"/>
          <c:w val="0.87520182942635993"/>
          <c:h val="0.80808794392194827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2440448"/>
        <c:axId val="72442624"/>
        <c:axId val="0"/>
      </c:bar3DChart>
      <c:catAx>
        <c:axId val="72440448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>
                    <a:latin typeface="+mn-lt"/>
                  </a:defRPr>
                </a:pPr>
                <a:r>
                  <a:rPr lang="ru-RU" sz="1400">
                    <a:latin typeface="+mn-lt"/>
                    <a:cs typeface="Times New Roman" pitchFamily="18" charset="0"/>
                  </a:rPr>
                  <a:t>Сумма баллов ЕГЭ по 3 предметам</a:t>
                </a:r>
              </a:p>
            </c:rich>
          </c:tx>
          <c:layout>
            <c:manualLayout>
              <c:xMode val="edge"/>
              <c:yMode val="edge"/>
              <c:x val="0.35326154236830826"/>
              <c:y val="0.91136381067425987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+mn-lt"/>
                <a:cs typeface="Times New Roman" pitchFamily="18" charset="0"/>
              </a:defRPr>
            </a:pPr>
            <a:endParaRPr lang="ru-RU"/>
          </a:p>
        </c:txPr>
        <c:crossAx val="72442624"/>
        <c:crosses val="autoZero"/>
        <c:auto val="1"/>
        <c:lblAlgn val="ctr"/>
        <c:lblOffset val="100"/>
        <c:noMultiLvlLbl val="0"/>
      </c:catAx>
      <c:valAx>
        <c:axId val="724426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>
                    <a:latin typeface="+mn-lt"/>
                  </a:defRPr>
                </a:pPr>
                <a:r>
                  <a:rPr lang="ru-RU" sz="1400">
                    <a:latin typeface="+mn-lt"/>
                    <a:cs typeface="Times New Roman" pitchFamily="18" charset="0"/>
                  </a:rPr>
                  <a:t>Количество человек</a:t>
                </a:r>
              </a:p>
            </c:rich>
          </c:tx>
          <c:layout>
            <c:manualLayout>
              <c:xMode val="edge"/>
              <c:yMode val="edge"/>
              <c:x val="8.8777560658798958E-3"/>
              <c:y val="0.20979475013363066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+mn-lt"/>
                <a:cs typeface="Times New Roman" pitchFamily="18" charset="0"/>
              </a:defRPr>
            </a:pPr>
            <a:endParaRPr lang="ru-RU"/>
          </a:p>
        </c:txPr>
        <c:crossAx val="724404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29274481764178"/>
          <c:y val="2.0301266640076868E-2"/>
          <c:w val="0.8264903571730462"/>
          <c:h val="0.819901794138151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Лист1!$A$2:$G$2</c:f>
              <c:strCache>
                <c:ptCount val="7"/>
                <c:pt idx="0">
                  <c:v>9</c:v>
                </c:pt>
                <c:pt idx="1">
                  <c:v>105</c:v>
                </c:pt>
                <c:pt idx="2">
                  <c:v>205</c:v>
                </c:pt>
                <c:pt idx="3">
                  <c:v>383</c:v>
                </c:pt>
                <c:pt idx="4">
                  <c:v>272</c:v>
                </c:pt>
                <c:pt idx="5">
                  <c:v>147</c:v>
                </c:pt>
                <c:pt idx="6">
                  <c:v>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4.65735184074497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03-4866-8721-81FB0FEE3D9F}"/>
                </c:ext>
              </c:extLst>
            </c:dLbl>
            <c:dLbl>
              <c:idx val="4"/>
              <c:layout>
                <c:manualLayout>
                  <c:x val="-4.65735184074497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03-4866-8721-81FB0FEE3D9F}"/>
                </c:ext>
              </c:extLst>
            </c:dLbl>
            <c:dLbl>
              <c:idx val="5"/>
              <c:layout>
                <c:manualLayout>
                  <c:x val="4.6573518407449707E-3"/>
                  <c:y val="-3.05510103243167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03-4866-8721-81FB0FEE3D9F}"/>
                </c:ext>
              </c:extLst>
            </c:dLbl>
            <c:dLbl>
              <c:idx val="6"/>
              <c:layout>
                <c:manualLayout>
                  <c:x val="4.65735184074497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03-4866-8721-81FB0FEE3D9F}"/>
                </c:ext>
              </c:extLst>
            </c:dLbl>
            <c:dLbl>
              <c:idx val="7"/>
              <c:layout>
                <c:manualLayout>
                  <c:x val="2.328675920372485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03-4866-8721-81FB0FEE3D9F}"/>
                </c:ext>
              </c:extLst>
            </c:dLbl>
            <c:dLbl>
              <c:idx val="8"/>
              <c:layout>
                <c:manualLayout>
                  <c:x val="4.6573518407449707E-3"/>
                  <c:y val="5.600953856761222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03-4866-8721-81FB0FEE3D9F}"/>
                </c:ext>
              </c:extLst>
            </c:dLbl>
            <c:dLbl>
              <c:idx val="9"/>
              <c:layout>
                <c:manualLayout>
                  <c:x val="6.98602776111745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03-4866-8721-81FB0FEE3D9F}"/>
                </c:ext>
              </c:extLst>
            </c:dLbl>
            <c:numFmt formatCode="General" sourceLinked="0"/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Лист1!$A$1:$G$1</c:f>
              <c:strCache>
                <c:ptCount val="7"/>
                <c:pt idx="0">
                  <c:v>менее 150</c:v>
                </c:pt>
                <c:pt idx="1">
                  <c:v>150-175</c:v>
                </c:pt>
                <c:pt idx="2">
                  <c:v>175-200</c:v>
                </c:pt>
                <c:pt idx="3">
                  <c:v>200-225</c:v>
                </c:pt>
                <c:pt idx="4">
                  <c:v>225-250</c:v>
                </c:pt>
                <c:pt idx="5">
                  <c:v>250-275</c:v>
                </c:pt>
                <c:pt idx="6">
                  <c:v>275 и более</c:v>
                </c:pt>
              </c:strCache>
            </c:strRef>
          </c:cat>
          <c:val>
            <c:numRef>
              <c:f>Лист1!$A$2:$G$2</c:f>
              <c:numCache>
                <c:formatCode>General</c:formatCode>
                <c:ptCount val="7"/>
                <c:pt idx="0">
                  <c:v>9</c:v>
                </c:pt>
                <c:pt idx="1">
                  <c:v>105</c:v>
                </c:pt>
                <c:pt idx="2">
                  <c:v>205</c:v>
                </c:pt>
                <c:pt idx="3">
                  <c:v>383</c:v>
                </c:pt>
                <c:pt idx="4">
                  <c:v>272</c:v>
                </c:pt>
                <c:pt idx="5">
                  <c:v>147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303-4866-8721-81FB0FEE3D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395776"/>
        <c:axId val="72402048"/>
      </c:barChart>
      <c:catAx>
        <c:axId val="72395776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Сумма баллов ЕГЭ по 3 предметам</a:t>
                </a:r>
              </a:p>
            </c:rich>
          </c:tx>
          <c:layout>
            <c:manualLayout>
              <c:xMode val="edge"/>
              <c:yMode val="edge"/>
              <c:x val="0.41464201717699917"/>
              <c:y val="0.9297915848871968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72402048"/>
        <c:crosses val="autoZero"/>
        <c:auto val="1"/>
        <c:lblAlgn val="ctr"/>
        <c:lblOffset val="100"/>
        <c:noMultiLvlLbl val="0"/>
      </c:catAx>
      <c:valAx>
        <c:axId val="724020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Количество человек</a:t>
                </a:r>
              </a:p>
            </c:rich>
          </c:tx>
          <c:layout>
            <c:manualLayout>
              <c:xMode val="edge"/>
              <c:yMode val="edge"/>
              <c:x val="8.8777560658798941E-3"/>
              <c:y val="0.2097947501336306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72395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+mn-lt"/>
        </a:defRPr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9F97E-125E-403E-B87D-8646D20E10D3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58900" y="1143000"/>
            <a:ext cx="4140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1BC1E-1045-4D34-B348-1CD366C8DB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90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63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775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 вот этот всегда оставляйте, там ссылка на сайт ПК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367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Слайд можно показывать весной или при избытке времени (правой кнопкой по слайду в левом окне и выбрать «Скрыть слайд», он появится)</a:t>
            </a:r>
          </a:p>
          <a:p>
            <a:endParaRPr lang="ru-RU" dirty="0"/>
          </a:p>
          <a:p>
            <a:r>
              <a:rPr lang="ru-RU" dirty="0"/>
              <a:t>Если ЕГЭ или вступительное испытание меньше этих цифр – абитуриент не поступает к нам в УГНТУ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13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588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413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84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030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4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Удалите слайды при недостатке времени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1BC1E-1045-4D34-B348-1CD366C8DBC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06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539" y="2125001"/>
            <a:ext cx="7803436" cy="146628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7077" y="3876305"/>
            <a:ext cx="6426359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81669-21E9-4BF9-AC0F-FBB589063986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32E27-8C01-4E8A-8AFD-A09248E4C2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04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59F7B-698A-43B9-B849-CD076CD84E6E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8BF8D-8BCB-4D85-BA8E-19EEB01097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933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2968" y="273939"/>
            <a:ext cx="2073584" cy="582079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0620" y="273939"/>
            <a:ext cx="6069339" cy="582079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8A2B3-9769-4DB7-BDAA-FB6E45D8377A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28AB8-3E26-495B-883D-4D54EBC441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936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8539" y="2120567"/>
            <a:ext cx="7803436" cy="1436512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7078" y="3830702"/>
            <a:ext cx="6426358" cy="1710135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7D174F1-FA99-4D57-A46E-BF443851CA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0DE428FC-912F-4AEB-9CDE-8AB7CEFDAB7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6BD90-6630-4B84-9D96-A2C4A12A4F25}" type="datetimeFigureOut">
              <a:rPr lang="en-US"/>
              <a:pPr>
                <a:defRPr/>
              </a:pPr>
              <a:t>11/21/2022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64128CB-CC28-422F-98DC-7885DBD4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62729-3A6C-4BFE-AE86-B41135B0E3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810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10381-83F9-47FF-858C-1938EBB752DE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9A9DD-2199-4E74-AE29-A82D94EDC1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6179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197" y="4395679"/>
            <a:ext cx="7803436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5197" y="2899312"/>
            <a:ext cx="7803436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28D6E-E305-4193-A34A-9ABE3C01083B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7100-20DA-466B-9971-DF18DE4A93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624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0620" y="1591376"/>
            <a:ext cx="4070665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4294" y="1591376"/>
            <a:ext cx="4072258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EE04B-DB1E-40BA-909E-307C5066797B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1D420-AA57-4378-9689-B653456626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04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026" y="273939"/>
            <a:ext cx="8262462" cy="114009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9026" y="1531204"/>
            <a:ext cx="4056321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9026" y="2169337"/>
            <a:ext cx="4056321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63574" y="1531204"/>
            <a:ext cx="4057914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574" y="2169337"/>
            <a:ext cx="4057914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1D22D-4569-46AF-9F4B-30C49DD50A8C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EF8AF-F9DA-498D-AD2F-ED15776F8A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406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5E531-5AC8-46A4-BE2A-5232E7906E57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6BCBB-88CE-478B-898F-B23620A174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221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2C059-893F-4981-9EF1-913D66DDD292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6300E-15EC-4B5C-BF7F-F37B059E28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9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026" y="272355"/>
            <a:ext cx="3020326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89325" y="272355"/>
            <a:ext cx="5132162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9026" y="1431446"/>
            <a:ext cx="3020326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F91D8-81B1-4C2E-BE46-24FC12145CE8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F40B6-BA77-48DD-B023-0F123D3D12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84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9445" y="4788377"/>
            <a:ext cx="5508308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9445" y="611215"/>
            <a:ext cx="5508308" cy="410432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9445" y="5353671"/>
            <a:ext cx="5508308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3A56A-CF0A-4A4A-8FB7-F37F09BA6F8B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6D822-4A34-4E41-B417-C133FBB646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534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8788" y="274638"/>
            <a:ext cx="826293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8788" y="1595438"/>
            <a:ext cx="8262937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8788" y="6340475"/>
            <a:ext cx="2143125" cy="363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A69827-F99B-4451-A30F-829A09F0D851}" type="datetimeFigureOut">
              <a:rPr lang="ru-RU"/>
              <a:pPr>
                <a:defRPr/>
              </a:pPr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36900" y="6340475"/>
            <a:ext cx="2906713" cy="363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78600" y="6340475"/>
            <a:ext cx="2143125" cy="3635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34A1592-605A-4355-909D-B03DF05C2B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hyperlink" Target="http://www.pk.rusoil.net/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485934" y="763227"/>
            <a:ext cx="8208645" cy="5098734"/>
          </a:xfrm>
        </p:spPr>
        <p:txBody>
          <a:bodyPr/>
          <a:lstStyle/>
          <a:p>
            <a:pPr eaLnBrk="1" hangingPunct="1"/>
            <a:br>
              <a:rPr lang="ru-RU" sz="3591" b="1"/>
            </a:br>
            <a:endParaRPr lang="ru-RU" sz="3591"/>
          </a:p>
        </p:txBody>
      </p:sp>
      <p:pic>
        <p:nvPicPr>
          <p:cNvPr id="13314" name="Picture 2" descr="D:\Мои документы\ПК УГНТУ\Приёмная комиссия 2016\профориентация\презентация\15 Фирменный стиль УГНТУ\презентация 2\37_prezentatcia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98" y="0"/>
            <a:ext cx="9120717" cy="6867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043" y="2023942"/>
            <a:ext cx="9120717" cy="25484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92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Правила приема в  УГНТУ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92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на обучение по программам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92" b="1" dirty="0">
                <a:solidFill>
                  <a:srgbClr val="FF0000"/>
                </a:solidFill>
                <a:latin typeface="+mn-lt"/>
              </a:rPr>
              <a:t>бакалавриата, специалитета </a:t>
            </a:r>
            <a:br>
              <a:rPr lang="ru-RU" sz="3192" b="1" dirty="0">
                <a:solidFill>
                  <a:srgbClr val="FF0000"/>
                </a:solidFill>
                <a:latin typeface="+mn-lt"/>
              </a:rPr>
            </a:br>
            <a:r>
              <a:rPr lang="ru-RU" sz="3192" b="1" dirty="0">
                <a:solidFill>
                  <a:srgbClr val="FF0000"/>
                </a:solidFill>
                <a:latin typeface="+mn-lt"/>
              </a:rPr>
              <a:t>и программам магистратуры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192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на 2023/2024 учебный год</a:t>
            </a:r>
            <a:endParaRPr lang="ru-RU" sz="3192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0" name="object 9">
            <a:extLst>
              <a:ext uri="{FF2B5EF4-FFF2-40B4-BE49-F238E27FC236}">
                <a16:creationId xmlns:a16="http://schemas.microsoft.com/office/drawing/2014/main" id="{11B53E8B-8014-419A-A010-F8519FE07A41}"/>
              </a:ext>
            </a:extLst>
          </p:cNvPr>
          <p:cNvSpPr txBox="1">
            <a:spLocks/>
          </p:cNvSpPr>
          <p:nvPr/>
        </p:nvSpPr>
        <p:spPr bwMode="auto">
          <a:xfrm>
            <a:off x="196503" y="873784"/>
            <a:ext cx="8721486" cy="572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Зачисление</a:t>
            </a:r>
          </a:p>
          <a:p>
            <a:endParaRPr lang="ru-RU" altLang="ru-RU" sz="11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На бюджетные места:</a:t>
            </a:r>
          </a:p>
          <a:p>
            <a:pPr marL="285750" indent="-285750" algn="l">
              <a:buFontTx/>
              <a:buChar char="-"/>
            </a:pP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при наличии оригинала документа об образовании;</a:t>
            </a:r>
          </a:p>
          <a:p>
            <a:pPr marL="285750" indent="-285750" algn="l">
              <a:buFontTx/>
              <a:buChar char="-"/>
            </a:pP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в соответствии с приоритетами зачисления.</a:t>
            </a:r>
          </a:p>
          <a:p>
            <a:pPr algn="l"/>
            <a:endParaRPr lang="ru-RU" altLang="ru-RU" sz="1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Приоритеты</a:t>
            </a:r>
          </a:p>
          <a:p>
            <a:endParaRPr lang="ru-RU" altLang="ru-RU" sz="30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endParaRPr lang="ru-RU" altLang="ru-RU" sz="30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2697AD5-2E1D-450C-B073-89D161CE8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204638"/>
              </p:ext>
            </p:extLst>
          </p:nvPr>
        </p:nvGraphicFramePr>
        <p:xfrm>
          <a:off x="269776" y="3413489"/>
          <a:ext cx="8663247" cy="3295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422">
                  <a:extLst>
                    <a:ext uri="{9D8B030D-6E8A-4147-A177-3AD203B41FA5}">
                      <a16:colId xmlns:a16="http://schemas.microsoft.com/office/drawing/2014/main" val="1796838132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3390905199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54933702"/>
                    </a:ext>
                  </a:extLst>
                </a:gridCol>
                <a:gridCol w="1872209">
                  <a:extLst>
                    <a:ext uri="{9D8B030D-6E8A-4147-A177-3AD203B41FA5}">
                      <a16:colId xmlns:a16="http://schemas.microsoft.com/office/drawing/2014/main" val="3127413128"/>
                    </a:ext>
                  </a:extLst>
                </a:gridCol>
              </a:tblGrid>
              <a:tr h="51459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Приоритет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Специальность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Проходной балл на специальность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Зачисление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330160"/>
                  </a:ext>
                </a:extLst>
              </a:tr>
              <a:tr h="73514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БПБ Техносферная безопасность в нефтегазовой отрасли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зачислен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0871422"/>
                  </a:ext>
                </a:extLst>
              </a:tr>
              <a:tr h="16226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БГБ Бурение нефтяных и газовых скважин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 рассматривается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01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pc="-10" baseline="0" dirty="0"/>
                        <a:t>БГР Эксплуатация и обслуживание объектов добычи нефти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 рассматривается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2044489"/>
                  </a:ext>
                </a:extLst>
              </a:tr>
              <a:tr h="51642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БПГ Промышленное и гражданское строительство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не рассматривается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170235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706619D-BCEB-4A32-AF09-C14D95F93F37}"/>
              </a:ext>
            </a:extLst>
          </p:cNvPr>
          <p:cNvSpPr txBox="1"/>
          <p:nvPr/>
        </p:nvSpPr>
        <p:spPr>
          <a:xfrm>
            <a:off x="1925960" y="2988221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Пример для абитуриента с суммой баллов 207</a:t>
            </a:r>
          </a:p>
        </p:txBody>
      </p:sp>
      <p:sp>
        <p:nvSpPr>
          <p:cNvPr id="10" name="Стрелка: изогнутая вправо 9">
            <a:extLst>
              <a:ext uri="{FF2B5EF4-FFF2-40B4-BE49-F238E27FC236}">
                <a16:creationId xmlns:a16="http://schemas.microsoft.com/office/drawing/2014/main" id="{86A80969-80AF-47CD-8510-35B7EAAEF272}"/>
              </a:ext>
            </a:extLst>
          </p:cNvPr>
          <p:cNvSpPr/>
          <p:nvPr/>
        </p:nvSpPr>
        <p:spPr>
          <a:xfrm>
            <a:off x="413792" y="4428381"/>
            <a:ext cx="360040" cy="1368152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: изогнутая вправо 20">
            <a:extLst>
              <a:ext uri="{FF2B5EF4-FFF2-40B4-BE49-F238E27FC236}">
                <a16:creationId xmlns:a16="http://schemas.microsoft.com/office/drawing/2014/main" id="{0982C37C-4B1E-4F58-B0A1-A1E050D060D0}"/>
              </a:ext>
            </a:extLst>
          </p:cNvPr>
          <p:cNvSpPr/>
          <p:nvPr/>
        </p:nvSpPr>
        <p:spPr>
          <a:xfrm rot="10800000">
            <a:off x="1086982" y="4377143"/>
            <a:ext cx="360040" cy="1368152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87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0" name="object 9">
            <a:extLst>
              <a:ext uri="{FF2B5EF4-FFF2-40B4-BE49-F238E27FC236}">
                <a16:creationId xmlns:a16="http://schemas.microsoft.com/office/drawing/2014/main" id="{11B53E8B-8014-419A-A010-F8519FE07A41}"/>
              </a:ext>
            </a:extLst>
          </p:cNvPr>
          <p:cNvSpPr txBox="1">
            <a:spLocks/>
          </p:cNvSpPr>
          <p:nvPr/>
        </p:nvSpPr>
        <p:spPr bwMode="auto">
          <a:xfrm>
            <a:off x="196503" y="873785"/>
            <a:ext cx="8721486" cy="383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Бакалавриат и специалитет</a:t>
            </a:r>
          </a:p>
          <a:p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(бюджетные места)</a:t>
            </a:r>
          </a:p>
          <a:p>
            <a:pPr algn="l"/>
            <a:endParaRPr lang="ru-RU" altLang="ru-RU" sz="16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r>
              <a:rPr lang="ru-RU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28 июля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завершение приема оригиналов документов об образовании для поступающих вне конкурса («</a:t>
            </a:r>
            <a:r>
              <a:rPr lang="ru-RU" altLang="ru-RU" sz="1800" b="1" spc="50" dirty="0" err="1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олимпиадники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») и по квотам (льгота, целевая)</a:t>
            </a:r>
          </a:p>
          <a:p>
            <a:pPr algn="l"/>
            <a:r>
              <a:rPr lang="ru-RU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29 июля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приказ о зачислении, для поступающих вне конкурса («</a:t>
            </a:r>
            <a:r>
              <a:rPr lang="ru-RU" altLang="ru-RU" sz="1800" b="1" spc="50" dirty="0" err="1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олимпиадники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») и по квотам (льгота, целевая)</a:t>
            </a:r>
          </a:p>
          <a:p>
            <a:pPr algn="l"/>
            <a:endParaRPr lang="ru-RU" altLang="ru-RU" sz="18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r>
              <a:rPr lang="ru-RU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3 августа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завершение приема оригиналов документов об образовании для поступающих на бюджетные места</a:t>
            </a:r>
          </a:p>
          <a:p>
            <a:pPr algn="l"/>
            <a:endParaRPr lang="ru-RU" altLang="ru-RU" sz="16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</p:txBody>
      </p: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8C0A7775-E8A2-4CDD-96E7-823500763673}"/>
              </a:ext>
            </a:extLst>
          </p:cNvPr>
          <p:cNvSpPr/>
          <p:nvPr/>
        </p:nvSpPr>
        <p:spPr>
          <a:xfrm>
            <a:off x="5382345" y="4759383"/>
            <a:ext cx="3798168" cy="2117270"/>
          </a:xfrm>
          <a:prstGeom prst="snip1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250E0D-DEEE-49FF-B9BB-97D023F52FA0}"/>
              </a:ext>
            </a:extLst>
          </p:cNvPr>
          <p:cNvSpPr txBox="1"/>
          <p:nvPr/>
        </p:nvSpPr>
        <p:spPr>
          <a:xfrm>
            <a:off x="5526359" y="5018961"/>
            <a:ext cx="3654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200" b="1" spc="50" dirty="0">
                <a:solidFill>
                  <a:srgbClr val="FFFFFF"/>
                </a:solidFill>
                <a:latin typeface="+mn-lt"/>
                <a:ea typeface="PT Sans Caption" charset="-52"/>
                <a:cs typeface="Arial" pitchFamily="34" charset="0"/>
              </a:rPr>
              <a:t>Сроки зачисления (все формы обучения)</a:t>
            </a:r>
            <a:endParaRPr lang="ru-RU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106F9-0DD6-45AE-9848-DECA8EC62752}"/>
              </a:ext>
            </a:extLst>
          </p:cNvPr>
          <p:cNvSpPr txBox="1"/>
          <p:nvPr/>
        </p:nvSpPr>
        <p:spPr>
          <a:xfrm>
            <a:off x="197768" y="4500389"/>
            <a:ext cx="48647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7 августа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приказ о зачислении, для поступающих на бюджетные места (100%)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440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8C0A7775-E8A2-4CDD-96E7-823500763673}"/>
              </a:ext>
            </a:extLst>
          </p:cNvPr>
          <p:cNvSpPr/>
          <p:nvPr/>
        </p:nvSpPr>
        <p:spPr>
          <a:xfrm>
            <a:off x="5382345" y="4759383"/>
            <a:ext cx="3798168" cy="2117270"/>
          </a:xfrm>
          <a:prstGeom prst="snip1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250E0D-DEEE-49FF-B9BB-97D023F52FA0}"/>
              </a:ext>
            </a:extLst>
          </p:cNvPr>
          <p:cNvSpPr txBox="1"/>
          <p:nvPr/>
        </p:nvSpPr>
        <p:spPr>
          <a:xfrm>
            <a:off x="5526359" y="5018961"/>
            <a:ext cx="3654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200" b="1" spc="50" dirty="0">
                <a:solidFill>
                  <a:srgbClr val="FFFFFF"/>
                </a:solidFill>
                <a:latin typeface="+mn-lt"/>
                <a:ea typeface="PT Sans Caption" charset="-52"/>
                <a:cs typeface="Arial" pitchFamily="34" charset="0"/>
              </a:rPr>
              <a:t>Сроки зачисления (все формы обучения)</a:t>
            </a:r>
            <a:endParaRPr lang="ru-RU" sz="32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975637-A1BC-4A70-A3FC-7470CE9F0C7D}"/>
              </a:ext>
            </a:extLst>
          </p:cNvPr>
          <p:cNvSpPr txBox="1"/>
          <p:nvPr/>
        </p:nvSpPr>
        <p:spPr>
          <a:xfrm>
            <a:off x="269775" y="899989"/>
            <a:ext cx="867928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Бакалавриат и специалитет</a:t>
            </a:r>
          </a:p>
          <a:p>
            <a:pPr algn="ctr"/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(платные места)</a:t>
            </a:r>
          </a:p>
          <a:p>
            <a:endParaRPr lang="ru-RU" altLang="ru-RU" sz="18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r>
              <a:rPr lang="ru-RU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31 августа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заключительный приказ о зачислении, для поступающих на контрактные места по очной и вечерней формам</a:t>
            </a:r>
            <a:endParaRPr lang="en-US" altLang="ru-RU" sz="18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endParaRPr lang="en-US" altLang="ru-RU" b="1" spc="50" dirty="0">
              <a:solidFill>
                <a:srgbClr val="FFFFFF"/>
              </a:solidFill>
              <a:ea typeface="PT Sans Caption" charset="-52"/>
            </a:endParaRPr>
          </a:p>
          <a:p>
            <a:r>
              <a:rPr lang="en-US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25</a:t>
            </a:r>
            <a:r>
              <a:rPr lang="ru-RU" altLang="ru-RU" sz="18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октября *</a:t>
            </a:r>
            <a:r>
              <a:rPr lang="ru-RU" altLang="ru-RU" sz="18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заключительный приказ о зачислении, для поступающих на контрактные места по заочной форме*</a:t>
            </a:r>
            <a:endParaRPr lang="ru-RU" altLang="ru-RU" sz="18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endParaRPr lang="ru-RU" altLang="ru-RU" sz="18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BED1A8-8089-4327-8571-57BEE03580E0}"/>
              </a:ext>
            </a:extLst>
          </p:cNvPr>
          <p:cNvSpPr txBox="1"/>
          <p:nvPr/>
        </p:nvSpPr>
        <p:spPr>
          <a:xfrm>
            <a:off x="261788" y="5436493"/>
            <a:ext cx="4904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* </a:t>
            </a:r>
            <a:r>
              <a:rPr lang="en-US" dirty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при наличии мест по договорам об оказании платных образовательных услуг, оставшихся вакантными после зачисления</a:t>
            </a:r>
          </a:p>
          <a:p>
            <a:r>
              <a:rPr lang="ru-RU" dirty="0">
                <a:solidFill>
                  <a:schemeClr val="bg1"/>
                </a:solidFill>
              </a:rPr>
              <a:t>на предыдущих этапах </a:t>
            </a:r>
          </a:p>
        </p:txBody>
      </p:sp>
    </p:spTree>
    <p:extLst>
      <p:ext uri="{BB962C8B-B14F-4D97-AF65-F5344CB8AC3E}">
        <p14:creationId xmlns:p14="http://schemas.microsoft.com/office/powerpoint/2010/main" val="3992246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8C0A7775-E8A2-4CDD-96E7-823500763673}"/>
              </a:ext>
            </a:extLst>
          </p:cNvPr>
          <p:cNvSpPr/>
          <p:nvPr/>
        </p:nvSpPr>
        <p:spPr>
          <a:xfrm>
            <a:off x="5382345" y="4759383"/>
            <a:ext cx="3798168" cy="2117270"/>
          </a:xfrm>
          <a:prstGeom prst="snip1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3C6101-3B44-4944-9A44-65A3913375EA}"/>
              </a:ext>
            </a:extLst>
          </p:cNvPr>
          <p:cNvSpPr txBox="1"/>
          <p:nvPr/>
        </p:nvSpPr>
        <p:spPr>
          <a:xfrm>
            <a:off x="125761" y="930761"/>
            <a:ext cx="882329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Магистратура</a:t>
            </a:r>
          </a:p>
          <a:p>
            <a:pPr algn="l"/>
            <a:endParaRPr lang="ru-RU" altLang="ru-RU" sz="20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r>
              <a:rPr lang="ru-RU" altLang="ru-RU" sz="2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17 августа</a:t>
            </a:r>
            <a:r>
              <a:rPr lang="ru-RU" altLang="ru-RU" sz="20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завершение приема оригиналов документов об образовании для поступающих на бюджетные места</a:t>
            </a:r>
          </a:p>
          <a:p>
            <a:pPr algn="l"/>
            <a:r>
              <a:rPr lang="ru-RU" altLang="ru-RU" sz="2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18 августа</a:t>
            </a:r>
            <a:r>
              <a:rPr lang="ru-RU" altLang="ru-RU" sz="20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приказ о зачислении, для поступающих на бюджетные места (100%)</a:t>
            </a:r>
          </a:p>
          <a:p>
            <a:pPr algn="l"/>
            <a:endParaRPr lang="ru-RU" altLang="ru-RU" sz="20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r>
              <a:rPr lang="ru-RU" altLang="ru-RU" sz="2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31 августа</a:t>
            </a:r>
            <a:r>
              <a:rPr lang="ru-RU" altLang="ru-RU" sz="20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заключительный приказ о зачислении, для поступающих на контрактные места по очной и очно-заочной форме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5F821-87CD-4F3B-8A30-A30B83AEF323}"/>
              </a:ext>
            </a:extLst>
          </p:cNvPr>
          <p:cNvSpPr txBox="1"/>
          <p:nvPr/>
        </p:nvSpPr>
        <p:spPr>
          <a:xfrm>
            <a:off x="5526359" y="5018961"/>
            <a:ext cx="3654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200" b="1" spc="50" dirty="0">
                <a:solidFill>
                  <a:srgbClr val="FFFFFF"/>
                </a:solidFill>
                <a:latin typeface="+mn-lt"/>
                <a:ea typeface="PT Sans Caption" charset="-52"/>
                <a:cs typeface="Arial" pitchFamily="34" charset="0"/>
              </a:rPr>
              <a:t>Сроки зачисления (все формы обучения)</a:t>
            </a:r>
            <a:endParaRPr lang="ru-RU" sz="3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FA5A34-EB33-4BCC-AC1B-7A3CAEAFCB9A}"/>
              </a:ext>
            </a:extLst>
          </p:cNvPr>
          <p:cNvSpPr txBox="1"/>
          <p:nvPr/>
        </p:nvSpPr>
        <p:spPr>
          <a:xfrm>
            <a:off x="125760" y="4716413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2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25</a:t>
            </a:r>
            <a:r>
              <a:rPr lang="ru-RU" altLang="ru-RU" sz="2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октября</a:t>
            </a:r>
            <a:r>
              <a:rPr lang="ru-RU" altLang="ru-RU" sz="2000" b="1" spc="5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 – заключительный приказ о зачислении, для поступающих на контрактные места по заочной форме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86789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8C0A7775-E8A2-4CDD-96E7-823500763673}"/>
              </a:ext>
            </a:extLst>
          </p:cNvPr>
          <p:cNvSpPr/>
          <p:nvPr/>
        </p:nvSpPr>
        <p:spPr>
          <a:xfrm>
            <a:off x="-29397" y="983565"/>
            <a:ext cx="2747445" cy="2117270"/>
          </a:xfrm>
          <a:prstGeom prst="snip1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250E0D-DEEE-49FF-B9BB-97D023F52FA0}"/>
              </a:ext>
            </a:extLst>
          </p:cNvPr>
          <p:cNvSpPr txBox="1"/>
          <p:nvPr/>
        </p:nvSpPr>
        <p:spPr>
          <a:xfrm>
            <a:off x="142423" y="1325647"/>
            <a:ext cx="25036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200" b="1" spc="50" dirty="0">
                <a:solidFill>
                  <a:srgbClr val="FFFFFF"/>
                </a:solidFill>
                <a:latin typeface="+mn-lt"/>
                <a:ea typeface="Roboto" panose="02000000000000000000" pitchFamily="2" charset="0"/>
              </a:rPr>
              <a:t>План приема на программы бакалавриата и специалитета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3C6101-3B44-4944-9A44-65A3913375EA}"/>
              </a:ext>
            </a:extLst>
          </p:cNvPr>
          <p:cNvSpPr txBox="1"/>
          <p:nvPr/>
        </p:nvSpPr>
        <p:spPr>
          <a:xfrm>
            <a:off x="2947561" y="1098004"/>
            <a:ext cx="600149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по ОЧНОЙ форме</a:t>
            </a: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2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0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84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2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397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  <a:p>
            <a:pPr algn="l"/>
            <a:endParaRPr lang="ru-RU" altLang="ru-RU" sz="12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по ОЧНО-ЗАОЧНОЙ форме</a:t>
            </a: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20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155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  <a:p>
            <a:pPr algn="l"/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по ЗАОЧНОЙ форме</a:t>
            </a: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352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1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410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  <a:p>
            <a:endParaRPr lang="ru-RU" altLang="ru-RU" sz="14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Roboto" panose="02000000000000000000" pitchFamily="2" charset="0"/>
              </a:rPr>
              <a:t>ИТОГО</a:t>
            </a:r>
            <a:r>
              <a:rPr lang="en-US" altLang="ru-RU" sz="1600" b="1" spc="5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Roboto" panose="02000000000000000000" pitchFamily="2" charset="0"/>
              </a:rPr>
              <a:t>НА ПРОГРАММАХ БАКАЛАВРИАТА</a:t>
            </a:r>
            <a:r>
              <a:rPr lang="en-US" altLang="ru-RU" sz="1600" b="1" spc="5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Roboto" panose="02000000000000000000" pitchFamily="2" charset="0"/>
              </a:rPr>
              <a:t>/</a:t>
            </a:r>
            <a:r>
              <a:rPr lang="ru-RU" altLang="ru-RU" sz="1600" b="1" spc="5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Roboto" panose="02000000000000000000" pitchFamily="2" charset="0"/>
              </a:rPr>
              <a:t>СПЕЦИАЛИТЕТА</a:t>
            </a:r>
            <a:endParaRPr lang="en-US" altLang="ru-RU" sz="1600" b="1" spc="5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2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4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56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3</a:t>
            </a:r>
            <a:r>
              <a:rPr lang="en-US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 9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62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B0E5D82-8802-4563-A44E-C476204FCD05}"/>
              </a:ext>
            </a:extLst>
          </p:cNvPr>
          <p:cNvCxnSpPr>
            <a:cxnSpLocks/>
          </p:cNvCxnSpPr>
          <p:nvPr/>
        </p:nvCxnSpPr>
        <p:spPr>
          <a:xfrm>
            <a:off x="2915132" y="2101278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546A92B-317E-4055-BD7A-5AB84635E2B0}"/>
              </a:ext>
            </a:extLst>
          </p:cNvPr>
          <p:cNvCxnSpPr>
            <a:cxnSpLocks/>
          </p:cNvCxnSpPr>
          <p:nvPr/>
        </p:nvCxnSpPr>
        <p:spPr>
          <a:xfrm>
            <a:off x="2915132" y="3348261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9360795-E23B-4CD3-9E55-F072E8ADBF0A}"/>
              </a:ext>
            </a:extLst>
          </p:cNvPr>
          <p:cNvCxnSpPr>
            <a:cxnSpLocks/>
          </p:cNvCxnSpPr>
          <p:nvPr/>
        </p:nvCxnSpPr>
        <p:spPr>
          <a:xfrm>
            <a:off x="2915132" y="4572397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31A284B-4C07-466B-8FE8-A0D7240D6111}"/>
              </a:ext>
            </a:extLst>
          </p:cNvPr>
          <p:cNvCxnSpPr>
            <a:cxnSpLocks/>
          </p:cNvCxnSpPr>
          <p:nvPr/>
        </p:nvCxnSpPr>
        <p:spPr>
          <a:xfrm>
            <a:off x="2915132" y="5788024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662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ПРИЕМ 2016\презентация\презентация 2\37_prezentatcia_3.png"/>
          <p:cNvPicPr>
            <a:picLocks noChangeAspect="1" noChangeArrowheads="1"/>
          </p:cNvPicPr>
          <p:nvPr/>
        </p:nvPicPr>
        <p:blipFill rotWithShape="1">
          <a:blip r:embed="rId2" cstate="print"/>
          <a:srcRect t="85800"/>
          <a:stretch/>
        </p:blipFill>
        <p:spPr bwMode="auto">
          <a:xfrm>
            <a:off x="21437" y="5873838"/>
            <a:ext cx="9137638" cy="971353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1437" y="110835"/>
            <a:ext cx="9137638" cy="1149194"/>
          </a:xfrm>
          <a:prstGeom prst="rect">
            <a:avLst/>
          </a:prstGeom>
        </p:spPr>
        <p:txBody>
          <a:bodyPr vert="horz" lIns="91376" tIns="45688" rIns="91376" bIns="45688" rtlCol="0" anchor="ctr">
            <a:noAutofit/>
          </a:bodyPr>
          <a:lstStyle/>
          <a:p>
            <a:pPr algn="ctr" defTabSz="913760" eaLnBrk="1" fontAlgn="auto" hangingPunct="1">
              <a:spcAft>
                <a:spcPts val="0"/>
              </a:spcAft>
              <a:defRPr/>
            </a:pPr>
            <a:r>
              <a:rPr lang="ru-RU" sz="1999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Распределение количества зачисленных абитуриентов в 202</a:t>
            </a:r>
            <a:r>
              <a:rPr lang="en-US" sz="1999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</a:t>
            </a:r>
            <a:r>
              <a:rPr lang="ru-RU" sz="1999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году</a:t>
            </a:r>
          </a:p>
          <a:p>
            <a:pPr algn="ctr" defTabSz="913760" eaLnBrk="1" fontAlgn="auto" hangingPunct="1">
              <a:spcAft>
                <a:spcPts val="0"/>
              </a:spcAft>
              <a:defRPr/>
            </a:pPr>
            <a:r>
              <a:rPr lang="ru-RU" sz="1999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по очной форме обучения (бюджет) в зависимости от суммы баллов ЕГЭ</a:t>
            </a:r>
          </a:p>
          <a:p>
            <a:pPr algn="ctr" defTabSz="913760" eaLnBrk="1" fontAlgn="auto" hangingPunct="1">
              <a:spcAft>
                <a:spcPts val="0"/>
              </a:spcAft>
              <a:defRPr/>
            </a:pPr>
            <a:r>
              <a:rPr lang="ru-RU" sz="1999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Проходные баллы в 202</a:t>
            </a:r>
            <a:r>
              <a:rPr lang="en-US" sz="1999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</a:t>
            </a:r>
            <a:r>
              <a:rPr lang="ru-RU" sz="1999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году на бюджетные места: от 13</a:t>
            </a:r>
            <a:r>
              <a:rPr lang="en-US" sz="1999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</a:t>
            </a:r>
            <a:r>
              <a:rPr lang="ru-RU" sz="1999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до 2</a:t>
            </a:r>
            <a:r>
              <a:rPr lang="en-US" sz="1999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68</a:t>
            </a:r>
            <a:endParaRPr lang="ru-RU" sz="1999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/>
        </p:nvGraphicFramePr>
        <p:xfrm>
          <a:off x="917848" y="1188021"/>
          <a:ext cx="7200800" cy="4713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440648"/>
              </p:ext>
            </p:extLst>
          </p:nvPr>
        </p:nvGraphicFramePr>
        <p:xfrm>
          <a:off x="341784" y="1268431"/>
          <a:ext cx="8496944" cy="4672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52639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8C0A7775-E8A2-4CDD-96E7-823500763673}"/>
              </a:ext>
            </a:extLst>
          </p:cNvPr>
          <p:cNvSpPr/>
          <p:nvPr/>
        </p:nvSpPr>
        <p:spPr>
          <a:xfrm>
            <a:off x="-29397" y="983565"/>
            <a:ext cx="2747445" cy="2117270"/>
          </a:xfrm>
          <a:prstGeom prst="snip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250E0D-DEEE-49FF-B9BB-97D023F52FA0}"/>
              </a:ext>
            </a:extLst>
          </p:cNvPr>
          <p:cNvSpPr txBox="1"/>
          <p:nvPr/>
        </p:nvSpPr>
        <p:spPr>
          <a:xfrm>
            <a:off x="92516" y="1464899"/>
            <a:ext cx="2503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200" b="1" spc="50" dirty="0">
                <a:solidFill>
                  <a:srgbClr val="FFFFFF"/>
                </a:solidFill>
                <a:latin typeface="+mn-lt"/>
                <a:ea typeface="Roboto" panose="02000000000000000000" pitchFamily="2" charset="0"/>
              </a:rPr>
              <a:t>План приема на программы магистратуры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3C6101-3B44-4944-9A44-65A3913375EA}"/>
              </a:ext>
            </a:extLst>
          </p:cNvPr>
          <p:cNvSpPr txBox="1"/>
          <p:nvPr/>
        </p:nvSpPr>
        <p:spPr>
          <a:xfrm>
            <a:off x="2947561" y="967929"/>
            <a:ext cx="600149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по ОЧНОЙ форме</a:t>
            </a: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889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1 500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  <a:p>
            <a:pPr algn="l"/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по ОЧНО-ЗАОЧНОЙ форме</a:t>
            </a: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23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175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  <a:p>
            <a:pPr algn="l"/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по ЗАОЧНОЙ форме</a:t>
            </a: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126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480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  <a:p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Roboto" panose="02000000000000000000" pitchFamily="2" charset="0"/>
              </a:rPr>
              <a:t>ИТОГО</a:t>
            </a:r>
            <a:r>
              <a:rPr lang="en-US" altLang="ru-RU" sz="1600" b="1" spc="5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ru-RU" altLang="ru-RU" sz="1600" b="1" spc="5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Roboto" panose="02000000000000000000" pitchFamily="2" charset="0"/>
              </a:rPr>
              <a:t>НА ПРОГРАММАХ БАКАЛАВРИАТА</a:t>
            </a:r>
            <a:r>
              <a:rPr lang="en-US" altLang="ru-RU" sz="1600" b="1" spc="5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Roboto" panose="02000000000000000000" pitchFamily="2" charset="0"/>
              </a:rPr>
              <a:t>/</a:t>
            </a:r>
            <a:r>
              <a:rPr lang="ru-RU" altLang="ru-RU" sz="1600" b="1" spc="5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Roboto" panose="02000000000000000000" pitchFamily="2" charset="0"/>
              </a:rPr>
              <a:t>СПЕЦИАЛИТЕТА</a:t>
            </a:r>
            <a:endParaRPr lang="en-US" altLang="ru-RU" sz="1600" b="1" spc="50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1 038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мест в рамках </a:t>
            </a:r>
            <a:r>
              <a:rPr lang="ru-RU" altLang="ru-RU" sz="1600" b="1" spc="50" dirty="0" err="1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к.ц.п</a:t>
            </a:r>
            <a:endParaRPr lang="ru-RU" altLang="ru-RU" sz="1600" b="1" spc="5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  <a:p>
            <a:pPr algn="l"/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	</a:t>
            </a:r>
            <a:r>
              <a:rPr lang="ru-RU" altLang="ru-RU" sz="24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2 155 </a:t>
            </a:r>
            <a:r>
              <a:rPr lang="ru-RU" altLang="ru-RU" sz="1600" b="1" spc="50" dirty="0">
                <a:solidFill>
                  <a:schemeClr val="bg1"/>
                </a:solidFill>
                <a:latin typeface="+mn-lt"/>
                <a:ea typeface="Roboto" panose="02000000000000000000" pitchFamily="2" charset="0"/>
              </a:rPr>
              <a:t>«платных» мест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B0E5D82-8802-4563-A44E-C476204FCD05}"/>
              </a:ext>
            </a:extLst>
          </p:cNvPr>
          <p:cNvCxnSpPr>
            <a:cxnSpLocks/>
          </p:cNvCxnSpPr>
          <p:nvPr/>
        </p:nvCxnSpPr>
        <p:spPr>
          <a:xfrm>
            <a:off x="2915132" y="2101278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546A92B-317E-4055-BD7A-5AB84635E2B0}"/>
              </a:ext>
            </a:extLst>
          </p:cNvPr>
          <p:cNvCxnSpPr>
            <a:cxnSpLocks/>
          </p:cNvCxnSpPr>
          <p:nvPr/>
        </p:nvCxnSpPr>
        <p:spPr>
          <a:xfrm>
            <a:off x="2915132" y="3348261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9360795-E23B-4CD3-9E55-F072E8ADBF0A}"/>
              </a:ext>
            </a:extLst>
          </p:cNvPr>
          <p:cNvCxnSpPr>
            <a:cxnSpLocks/>
          </p:cNvCxnSpPr>
          <p:nvPr/>
        </p:nvCxnSpPr>
        <p:spPr>
          <a:xfrm>
            <a:off x="2915132" y="4572397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31A284B-4C07-466B-8FE8-A0D7240D6111}"/>
              </a:ext>
            </a:extLst>
          </p:cNvPr>
          <p:cNvCxnSpPr>
            <a:cxnSpLocks/>
          </p:cNvCxnSpPr>
          <p:nvPr/>
        </p:nvCxnSpPr>
        <p:spPr>
          <a:xfrm>
            <a:off x="2915132" y="5788024"/>
            <a:ext cx="64276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46607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Содержимое 6" descr="финишная.jpg">
            <a:extLst>
              <a:ext uri="{FF2B5EF4-FFF2-40B4-BE49-F238E27FC236}">
                <a16:creationId xmlns:a16="http://schemas.microsoft.com/office/drawing/2014/main" id="{9783919D-405C-4DF7-AF87-83B6BB208C1B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3" r="6221"/>
          <a:stretch>
            <a:fillRect/>
          </a:stretch>
        </p:blipFill>
        <p:spPr>
          <a:xfrm>
            <a:off x="0" y="0"/>
            <a:ext cx="9180513" cy="6840538"/>
          </a:xfrm>
        </p:spPr>
      </p:pic>
      <p:sp>
        <p:nvSpPr>
          <p:cNvPr id="33795" name="Заголовок 1">
            <a:extLst>
              <a:ext uri="{FF2B5EF4-FFF2-40B4-BE49-F238E27FC236}">
                <a16:creationId xmlns:a16="http://schemas.microsoft.com/office/drawing/2014/main" id="{AF748A3E-1AB9-423F-B90F-EE8C3AC46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78" y="827132"/>
            <a:ext cx="9061491" cy="2089081"/>
          </a:xfrm>
        </p:spPr>
        <p:txBody>
          <a:bodyPr/>
          <a:lstStyle/>
          <a:p>
            <a:pPr algn="l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Приемной комиссии: </a:t>
            </a:r>
            <a:r>
              <a:rPr lang="en-US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pk.rusoil.net</a:t>
            </a:r>
            <a:br>
              <a:rPr lang="en-US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для абитуриентов: поступи-в-</a:t>
            </a:r>
            <a:r>
              <a:rPr lang="ru-RU" altLang="ru-RU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угнту.рф</a:t>
            </a:r>
            <a:br>
              <a:rPr lang="ru-RU" altLang="ru-RU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ru-RU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br>
              <a:rPr lang="en-US" altLang="ru-RU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@</a:t>
            </a:r>
            <a:r>
              <a:rPr lang="en-US" altLang="ru-RU" sz="23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pkrusoil_</a:t>
            </a:r>
            <a:r>
              <a:rPr lang="en-US" sz="23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en-US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altLang="ru-RU" sz="2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altLang="ru-RU" sz="23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pkrusoil</a:t>
            </a:r>
            <a:br>
              <a:rPr lang="en-US" sz="1049" dirty="0"/>
            </a:br>
            <a:endParaRPr lang="ru-RU" altLang="ru-RU" sz="23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Рисунок 5" descr="Logo-2.png">
            <a:extLst>
              <a:ext uri="{FF2B5EF4-FFF2-40B4-BE49-F238E27FC236}">
                <a16:creationId xmlns:a16="http://schemas.microsoft.com/office/drawing/2014/main" id="{59170DB3-C144-429C-83B6-8C3F10E5E3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7" y="1"/>
            <a:ext cx="3177551" cy="60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9629CD-7901-4A67-8525-F7940913DD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4081" y="1908101"/>
            <a:ext cx="839203" cy="8392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9622ED-6B14-4ABD-BBF0-04A6A981EF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4498" y="1908101"/>
            <a:ext cx="839203" cy="8392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aphicFrame>
        <p:nvGraphicFramePr>
          <p:cNvPr id="10" name="Таблица 3">
            <a:extLst>
              <a:ext uri="{FF2B5EF4-FFF2-40B4-BE49-F238E27FC236}">
                <a16:creationId xmlns:a16="http://schemas.microsoft.com/office/drawing/2014/main" id="{C1162E4D-485F-48B4-A0CF-6CC73DF13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664357"/>
              </p:ext>
            </p:extLst>
          </p:nvPr>
        </p:nvGraphicFramePr>
        <p:xfrm>
          <a:off x="124789" y="1585707"/>
          <a:ext cx="8928991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3539">
                  <a:extLst>
                    <a:ext uri="{9D8B030D-6E8A-4147-A177-3AD203B41FA5}">
                      <a16:colId xmlns:a16="http://schemas.microsoft.com/office/drawing/2014/main" val="400878572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891865854"/>
                    </a:ext>
                  </a:extLst>
                </a:gridCol>
                <a:gridCol w="3455412">
                  <a:extLst>
                    <a:ext uri="{9D8B030D-6E8A-4147-A177-3AD203B41FA5}">
                      <a16:colId xmlns:a16="http://schemas.microsoft.com/office/drawing/2014/main" val="2659040986"/>
                    </a:ext>
                  </a:extLst>
                </a:gridCol>
              </a:tblGrid>
              <a:tr h="4940997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400" b="1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Бакалавриат и специалитет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b="1" spc="50" dirty="0">
                        <a:solidFill>
                          <a:srgbClr val="FFFF00"/>
                        </a:solidFill>
                        <a:latin typeface="+mj-lt"/>
                        <a:ea typeface="PT Sans Caption" charset="-52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kern="1200" spc="50" dirty="0">
                          <a:solidFill>
                            <a:srgbClr val="FFFF00"/>
                          </a:solidFill>
                          <a:latin typeface="+mn-lt"/>
                          <a:ea typeface="PT Sans Caption" charset="-52"/>
                          <a:cs typeface="Arial" pitchFamily="34" charset="0"/>
                        </a:rPr>
                        <a:t>Бюджетные места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500" b="1" kern="1200" spc="50" dirty="0">
                        <a:solidFill>
                          <a:srgbClr val="FFFF00"/>
                        </a:solidFill>
                        <a:latin typeface="+mn-lt"/>
                        <a:ea typeface="PT Sans Caption" charset="-52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000" b="1" kern="1200" spc="50" dirty="0">
                          <a:solidFill>
                            <a:srgbClr val="FFFF00"/>
                          </a:solidFill>
                          <a:latin typeface="+mn-lt"/>
                          <a:ea typeface="PT Sans Caption" charset="-52"/>
                          <a:cs typeface="Arial" pitchFamily="34" charset="0"/>
                        </a:rPr>
                        <a:t>25 июля</a:t>
                      </a:r>
                      <a:r>
                        <a:rPr lang="ru-RU" altLang="ru-RU" sz="2000" b="1" kern="1200" spc="50" dirty="0">
                          <a:solidFill>
                            <a:srgbClr val="FFFFFF"/>
                          </a:solidFill>
                          <a:latin typeface="+mn-lt"/>
                          <a:ea typeface="PT Sans Caption" charset="-52"/>
                          <a:cs typeface="Arial" pitchFamily="34" charset="0"/>
                        </a:rPr>
                        <a:t> – </a:t>
                      </a:r>
                      <a:r>
                        <a:rPr lang="ru-RU" altLang="ru-RU" sz="2000" b="1" kern="1200" spc="50" dirty="0">
                          <a:solidFill>
                            <a:srgbClr val="FF0000"/>
                          </a:solidFill>
                          <a:latin typeface="+mn-lt"/>
                          <a:ea typeface="PT Sans Caption" charset="-52"/>
                          <a:cs typeface="Arial" pitchFamily="34" charset="0"/>
                        </a:rPr>
                        <a:t>завершение приема документов, для поступающих по ЕГЭ!!!</a:t>
                      </a:r>
                    </a:p>
                    <a:p>
                      <a:pPr algn="l"/>
                      <a:endParaRPr lang="ru-RU" altLang="ru-RU" sz="1800" b="1" spc="50" dirty="0">
                        <a:solidFill>
                          <a:srgbClr val="FFFF00"/>
                        </a:solidFill>
                        <a:latin typeface="+mj-lt"/>
                        <a:ea typeface="PT Sans Caption" charset="-52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altLang="ru-RU" sz="1800" b="1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7 июля</a:t>
                      </a:r>
                      <a:r>
                        <a:rPr lang="ru-RU" altLang="ru-RU" sz="18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 – завершение приема документов для сдающих ИТН-1, ИТН-3 (Архитектура, Дизайн)</a:t>
                      </a:r>
                    </a:p>
                    <a:p>
                      <a:pPr algn="l"/>
                      <a:r>
                        <a:rPr lang="ru-RU" altLang="ru-RU" sz="1800" b="1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14 июля</a:t>
                      </a:r>
                      <a:r>
                        <a:rPr lang="ru-RU" altLang="ru-RU" sz="18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 – завершение приема документов для сдающих другие вступительные испытания УГНТУ</a:t>
                      </a:r>
                    </a:p>
                    <a:p>
                      <a:pPr algn="l"/>
                      <a:endParaRPr lang="ru-RU" altLang="ru-RU" sz="1800" b="1" spc="50" dirty="0">
                        <a:solidFill>
                          <a:srgbClr val="FFFFFF"/>
                        </a:solidFill>
                        <a:latin typeface="+mj-lt"/>
                        <a:ea typeface="PT Sans Caption" charset="-52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kern="1200" spc="50" dirty="0">
                          <a:solidFill>
                            <a:srgbClr val="FFFF00"/>
                          </a:solidFill>
                          <a:latin typeface="+mn-lt"/>
                          <a:ea typeface="PT Sans Caption" charset="-52"/>
                          <a:cs typeface="Arial" pitchFamily="34" charset="0"/>
                        </a:rPr>
                        <a:t>Платные места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500" b="1" kern="1200" spc="50" dirty="0">
                        <a:solidFill>
                          <a:srgbClr val="FFFF00"/>
                        </a:solidFill>
                        <a:latin typeface="+mn-lt"/>
                        <a:ea typeface="PT Sans Caption" charset="-52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altLang="ru-RU" sz="1800" b="1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24 августа</a:t>
                      </a:r>
                      <a:r>
                        <a:rPr lang="ru-RU" altLang="ru-RU" sz="18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 – завершение приема документов, для поступающих по ЕГЭ (очное обучение)</a:t>
                      </a:r>
                    </a:p>
                    <a:p>
                      <a:pPr algn="l"/>
                      <a:r>
                        <a:rPr lang="ru-RU" sz="1800" b="1" spc="50" dirty="0">
                          <a:solidFill>
                            <a:srgbClr val="FFFF00"/>
                          </a:solidFill>
                          <a:latin typeface="+mj-lt"/>
                          <a:cs typeface="Arial" pitchFamily="34" charset="0"/>
                        </a:rPr>
                        <a:t>6 октября </a:t>
                      </a:r>
                      <a:r>
                        <a:rPr lang="ru-RU" altLang="ru-RU" sz="1800" b="1" kern="1200" spc="50" dirty="0">
                          <a:solidFill>
                            <a:srgbClr val="FFFFFF"/>
                          </a:solidFill>
                          <a:latin typeface="+mn-lt"/>
                          <a:ea typeface="PT Sans Caption" charset="-52"/>
                          <a:cs typeface="Arial" pitchFamily="34" charset="0"/>
                        </a:rPr>
                        <a:t>– завершение приема документов (заочное обучение)</a:t>
                      </a:r>
                      <a:endParaRPr lang="ru-RU" sz="18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737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Магистратура</a:t>
                      </a:r>
                    </a:p>
                    <a:p>
                      <a:endParaRPr lang="ru-RU" sz="1600" dirty="0">
                        <a:latin typeface="+mj-lt"/>
                      </a:endParaRPr>
                    </a:p>
                    <a:p>
                      <a:r>
                        <a:rPr lang="ru-RU" sz="2000" b="1" kern="1200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4 августа </a:t>
                      </a:r>
                      <a:r>
                        <a:rPr lang="ru-RU" altLang="ru-RU" sz="20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– завершение приема документов</a:t>
                      </a:r>
                      <a:r>
                        <a:rPr lang="en-US" altLang="ru-RU" sz="20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 </a:t>
                      </a:r>
                      <a:r>
                        <a:rPr lang="ru-RU" altLang="ru-RU" sz="20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на </a:t>
                      </a:r>
                      <a:r>
                        <a:rPr lang="ru-RU" altLang="ru-RU" sz="2000" b="1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бюджетные места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24 августа </a:t>
                      </a:r>
                      <a:r>
                        <a:rPr lang="ru-RU" altLang="ru-RU" sz="20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– завершение приема документов</a:t>
                      </a:r>
                      <a:r>
                        <a:rPr lang="en-US" altLang="ru-RU" sz="20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 </a:t>
                      </a:r>
                      <a:r>
                        <a:rPr lang="ru-RU" altLang="ru-RU" sz="2000" b="1" spc="50" dirty="0">
                          <a:solidFill>
                            <a:srgbClr val="FFFFFF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на </a:t>
                      </a:r>
                      <a:r>
                        <a:rPr lang="ru-RU" altLang="ru-RU" sz="2000" b="1" spc="50" dirty="0">
                          <a:solidFill>
                            <a:srgbClr val="FFFF00"/>
                          </a:solidFill>
                          <a:latin typeface="+mj-lt"/>
                          <a:ea typeface="PT Sans Caption" charset="-52"/>
                          <a:cs typeface="Arial" pitchFamily="34" charset="0"/>
                        </a:rPr>
                        <a:t>платные места</a:t>
                      </a:r>
                      <a:endParaRPr lang="ru-RU" sz="2000" dirty="0">
                        <a:solidFill>
                          <a:srgbClr val="FFFF00"/>
                        </a:solidFill>
                        <a:latin typeface="+mj-lt"/>
                      </a:endParaRPr>
                    </a:p>
                    <a:p>
                      <a:endParaRPr lang="ru-RU" sz="16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737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220788"/>
                  </a:ext>
                </a:extLst>
              </a:tr>
            </a:tbl>
          </a:graphicData>
        </a:graphic>
      </p:graphicFrame>
      <p:sp>
        <p:nvSpPr>
          <p:cNvPr id="5" name="Прямоугольник: один усеченный угол 4">
            <a:extLst>
              <a:ext uri="{FF2B5EF4-FFF2-40B4-BE49-F238E27FC236}">
                <a16:creationId xmlns:a16="http://schemas.microsoft.com/office/drawing/2014/main" id="{F69C380B-848B-4245-8E35-E0FD6D64CD3E}"/>
              </a:ext>
            </a:extLst>
          </p:cNvPr>
          <p:cNvSpPr/>
          <p:nvPr/>
        </p:nvSpPr>
        <p:spPr>
          <a:xfrm>
            <a:off x="5382345" y="4759383"/>
            <a:ext cx="3798168" cy="2117270"/>
          </a:xfrm>
          <a:prstGeom prst="snip1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0A91AC-7FC2-4E44-82E9-70029924E9BB}"/>
              </a:ext>
            </a:extLst>
          </p:cNvPr>
          <p:cNvSpPr txBox="1"/>
          <p:nvPr/>
        </p:nvSpPr>
        <p:spPr>
          <a:xfrm>
            <a:off x="124789" y="989883"/>
            <a:ext cx="89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+mn-lt"/>
              </a:rPr>
              <a:t>16 мая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 – начало приема документов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4317B6-F4E7-4336-AFA6-4217603202F7}"/>
              </a:ext>
            </a:extLst>
          </p:cNvPr>
          <p:cNvSpPr txBox="1"/>
          <p:nvPr/>
        </p:nvSpPr>
        <p:spPr>
          <a:xfrm>
            <a:off x="5526359" y="5090969"/>
            <a:ext cx="3527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200" b="1" spc="50" dirty="0">
                <a:solidFill>
                  <a:srgbClr val="FFFFFF"/>
                </a:solidFill>
                <a:latin typeface="+mn-lt"/>
                <a:ea typeface="PT Sans Caption" charset="-52"/>
                <a:cs typeface="Arial" pitchFamily="34" charset="0"/>
              </a:rPr>
              <a:t>Сроки подачи документов (все формы обучения)</a:t>
            </a:r>
            <a:endParaRPr lang="ru-RU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078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269776" y="229554"/>
            <a:ext cx="2673077" cy="307761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7" name="object 3"/>
          <p:cNvSpPr>
            <a:spLocks/>
          </p:cNvSpPr>
          <p:nvPr/>
        </p:nvSpPr>
        <p:spPr bwMode="auto">
          <a:xfrm>
            <a:off x="161701" y="708380"/>
            <a:ext cx="8819078" cy="45719"/>
          </a:xfrm>
          <a:custGeom>
            <a:avLst/>
            <a:gdLst>
              <a:gd name="T0" fmla="*/ 0 w 7127049"/>
              <a:gd name="T1" fmla="*/ 7125523 w 7127049"/>
              <a:gd name="T2" fmla="*/ 0 60000 65536"/>
              <a:gd name="T3" fmla="*/ 0 60000 65536"/>
              <a:gd name="T4" fmla="*/ 0 w 7127049"/>
              <a:gd name="T5" fmla="*/ 7127049 w 712704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790">
            <a:solidFill>
              <a:srgbClr val="C1C6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8" name="object 4"/>
          <p:cNvSpPr>
            <a:spLocks/>
          </p:cNvSpPr>
          <p:nvPr/>
        </p:nvSpPr>
        <p:spPr bwMode="auto">
          <a:xfrm flipV="1">
            <a:off x="161700" y="689606"/>
            <a:ext cx="8821043" cy="66367"/>
          </a:xfrm>
          <a:custGeom>
            <a:avLst/>
            <a:gdLst>
              <a:gd name="T0" fmla="*/ 0 w 7127519"/>
              <a:gd name="T1" fmla="*/ 7128231 w 7127519"/>
              <a:gd name="T2" fmla="*/ 0 60000 65536"/>
              <a:gd name="T3" fmla="*/ 0 60000 65536"/>
              <a:gd name="T4" fmla="*/ 0 w 7127519"/>
              <a:gd name="T5" fmla="*/ 7127519 w 712751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519">
                <a:moveTo>
                  <a:pt x="0" y="0"/>
                </a:moveTo>
                <a:lnTo>
                  <a:pt x="7127519" y="0"/>
                </a:lnTo>
              </a:path>
            </a:pathLst>
          </a:custGeom>
          <a:noFill/>
          <a:ln w="9017">
            <a:solidFill>
              <a:srgbClr val="C1C6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75567" y="2049623"/>
            <a:ext cx="234787" cy="236373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13697" y="2542995"/>
            <a:ext cx="536202" cy="236372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75567" y="3039534"/>
            <a:ext cx="234787" cy="236373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21514" name="object 10"/>
          <p:cNvSpPr txBox="1">
            <a:spLocks noChangeArrowheads="1"/>
          </p:cNvSpPr>
          <p:nvPr/>
        </p:nvSpPr>
        <p:spPr bwMode="auto">
          <a:xfrm>
            <a:off x="7847126" y="3832732"/>
            <a:ext cx="85506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18" name="object 14"/>
          <p:cNvSpPr txBox="1">
            <a:spLocks noChangeArrowheads="1"/>
          </p:cNvSpPr>
          <p:nvPr/>
        </p:nvSpPr>
        <p:spPr bwMode="auto">
          <a:xfrm>
            <a:off x="446460" y="2041695"/>
            <a:ext cx="4776636" cy="23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19" name="object 15"/>
          <p:cNvSpPr txBox="1">
            <a:spLocks noChangeArrowheads="1"/>
          </p:cNvSpPr>
          <p:nvPr/>
        </p:nvSpPr>
        <p:spPr bwMode="auto">
          <a:xfrm>
            <a:off x="446460" y="2430358"/>
            <a:ext cx="719033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20" name="object 16"/>
          <p:cNvSpPr txBox="1">
            <a:spLocks noChangeArrowheads="1"/>
          </p:cNvSpPr>
          <p:nvPr/>
        </p:nvSpPr>
        <p:spPr bwMode="auto">
          <a:xfrm>
            <a:off x="446460" y="2963389"/>
            <a:ext cx="6464561" cy="45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24" name="object 20"/>
          <p:cNvSpPr txBox="1">
            <a:spLocks noChangeArrowheads="1"/>
          </p:cNvSpPr>
          <p:nvPr/>
        </p:nvSpPr>
        <p:spPr bwMode="auto">
          <a:xfrm>
            <a:off x="1565920" y="6156573"/>
            <a:ext cx="7270843" cy="68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 algn="r"/>
            <a:r>
              <a:rPr lang="ru-RU" altLang="ru-RU" sz="1399" b="1" dirty="0">
                <a:solidFill>
                  <a:schemeClr val="tx2">
                    <a:lumMod val="75000"/>
                  </a:schemeClr>
                </a:solidFill>
                <a:latin typeface="PT Sans"/>
              </a:rPr>
              <a:t>* все категории поступающих имеют право по своему усмотрению предоставить результаты ЕГЭ в качестве результатов вступительных испытаний</a:t>
            </a:r>
          </a:p>
        </p:txBody>
      </p:sp>
      <p:sp>
        <p:nvSpPr>
          <p:cNvPr id="21526" name="object 22"/>
          <p:cNvSpPr txBox="1">
            <a:spLocks noChangeArrowheads="1"/>
          </p:cNvSpPr>
          <p:nvPr/>
        </p:nvSpPr>
        <p:spPr bwMode="auto">
          <a:xfrm>
            <a:off x="7937555" y="1745035"/>
            <a:ext cx="536202" cy="19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1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31" name="object 10"/>
          <p:cNvSpPr txBox="1">
            <a:spLocks noChangeArrowheads="1"/>
          </p:cNvSpPr>
          <p:nvPr/>
        </p:nvSpPr>
        <p:spPr bwMode="auto">
          <a:xfrm>
            <a:off x="7765427" y="5019356"/>
            <a:ext cx="85506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57FE8-4F60-4CFF-914C-43105709F7D7}"/>
              </a:ext>
            </a:extLst>
          </p:cNvPr>
          <p:cNvSpPr txBox="1"/>
          <p:nvPr/>
        </p:nvSpPr>
        <p:spPr>
          <a:xfrm>
            <a:off x="161700" y="827981"/>
            <a:ext cx="88190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ВСТУПИТЕЛЬНЫЕ ИСПЫТАНИЯ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(при приеме на программы бакалавриата и специалитета)</a:t>
            </a:r>
          </a:p>
        </p:txBody>
      </p:sp>
      <p:sp>
        <p:nvSpPr>
          <p:cNvPr id="9" name="Прямоугольник: один усеченный угол 8">
            <a:extLst>
              <a:ext uri="{FF2B5EF4-FFF2-40B4-BE49-F238E27FC236}">
                <a16:creationId xmlns:a16="http://schemas.microsoft.com/office/drawing/2014/main" id="{6E56C40B-495B-43F7-A399-BE0A94DAF075}"/>
              </a:ext>
            </a:extLst>
          </p:cNvPr>
          <p:cNvSpPr/>
          <p:nvPr/>
        </p:nvSpPr>
        <p:spPr>
          <a:xfrm>
            <a:off x="696552" y="1761382"/>
            <a:ext cx="8142176" cy="1298847"/>
          </a:xfrm>
          <a:prstGeom prst="snip1Rect">
            <a:avLst/>
          </a:prstGeom>
          <a:ln w="63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chemeClr val="tx1"/>
                </a:solidFill>
              </a:rPr>
              <a:t>Лица, имеющие </a:t>
            </a:r>
            <a:r>
              <a:rPr lang="ru-RU" sz="2200" b="1" dirty="0">
                <a:solidFill>
                  <a:schemeClr val="tx1"/>
                </a:solidFill>
              </a:rPr>
              <a:t>СРЕДНЕЕ ОБЩЕЕ ОБРАЗОВАНИЕ </a:t>
            </a:r>
            <a:r>
              <a:rPr lang="ru-RU" sz="2200" dirty="0">
                <a:solidFill>
                  <a:schemeClr val="tx1"/>
                </a:solidFill>
              </a:rPr>
              <a:t>(выпускники школ, гимназий, лицеев и т.д.) поступают в УГНТУ </a:t>
            </a:r>
            <a:r>
              <a:rPr lang="ru-RU" sz="2200" b="1" dirty="0">
                <a:solidFill>
                  <a:schemeClr val="tx1"/>
                </a:solidFill>
              </a:rPr>
              <a:t>на основании результатов ЕГЭ</a:t>
            </a:r>
            <a:r>
              <a:rPr lang="ru-RU" sz="2200" dirty="0">
                <a:solidFill>
                  <a:schemeClr val="tx1"/>
                </a:solidFill>
              </a:rPr>
              <a:t> (за исключением отдельных категорий граждан)</a:t>
            </a:r>
          </a:p>
        </p:txBody>
      </p:sp>
      <p:sp>
        <p:nvSpPr>
          <p:cNvPr id="21" name="Прямоугольник: один усеченный угол 20">
            <a:extLst>
              <a:ext uri="{FF2B5EF4-FFF2-40B4-BE49-F238E27FC236}">
                <a16:creationId xmlns:a16="http://schemas.microsoft.com/office/drawing/2014/main" id="{BA343873-DA89-4FCE-9A6C-BC1ED8253468}"/>
              </a:ext>
            </a:extLst>
          </p:cNvPr>
          <p:cNvSpPr/>
          <p:nvPr/>
        </p:nvSpPr>
        <p:spPr>
          <a:xfrm>
            <a:off x="696552" y="3149854"/>
            <a:ext cx="8142176" cy="1692958"/>
          </a:xfrm>
          <a:prstGeom prst="snip1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/>
              <a:t>Лица, имеющие </a:t>
            </a:r>
            <a:r>
              <a:rPr lang="ru-RU" sz="2200" b="1" dirty="0"/>
              <a:t>СРЕДНЕЕ ПРОФЕССИОНАЛЬНОЕ ОБРАЗОВАНИЕ </a:t>
            </a:r>
            <a:r>
              <a:rPr lang="ru-RU" sz="2200" dirty="0"/>
              <a:t>(выпускники техникумов, колледжей и т.д.) и лица, имеющие </a:t>
            </a:r>
            <a:r>
              <a:rPr lang="ru-RU" sz="2200" b="1" dirty="0"/>
              <a:t>ВЫСШЕЕ ОБРАЗОВАНИЕ</a:t>
            </a:r>
            <a:r>
              <a:rPr lang="ru-RU" sz="2200" dirty="0"/>
              <a:t>, поступают в УГНТУ </a:t>
            </a:r>
            <a:r>
              <a:rPr lang="ru-RU" sz="2200" b="1" dirty="0"/>
              <a:t>по результатам внутренних экзаменов</a:t>
            </a:r>
          </a:p>
        </p:txBody>
      </p:sp>
      <p:sp>
        <p:nvSpPr>
          <p:cNvPr id="22" name="Прямоугольник: один усеченный угол 21">
            <a:extLst>
              <a:ext uri="{FF2B5EF4-FFF2-40B4-BE49-F238E27FC236}">
                <a16:creationId xmlns:a16="http://schemas.microsoft.com/office/drawing/2014/main" id="{416AB8A6-2D4D-4191-A33C-FBC1BE8449DA}"/>
              </a:ext>
            </a:extLst>
          </p:cNvPr>
          <p:cNvSpPr/>
          <p:nvPr/>
        </p:nvSpPr>
        <p:spPr>
          <a:xfrm>
            <a:off x="696552" y="4932437"/>
            <a:ext cx="8142176" cy="1025978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/>
              <a:t>ИНОСТРАННЫЕ ГРАЖДАНЕ </a:t>
            </a:r>
            <a:r>
              <a:rPr lang="ru-RU" sz="2200" dirty="0"/>
              <a:t>поступают в УГНТУ </a:t>
            </a:r>
            <a:r>
              <a:rPr lang="ru-RU" sz="2200" b="1" dirty="0"/>
              <a:t>по результатам внутренних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1657956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269776" y="229554"/>
            <a:ext cx="2673077" cy="307761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7" name="object 3"/>
          <p:cNvSpPr>
            <a:spLocks/>
          </p:cNvSpPr>
          <p:nvPr/>
        </p:nvSpPr>
        <p:spPr bwMode="auto">
          <a:xfrm>
            <a:off x="161701" y="708380"/>
            <a:ext cx="8819078" cy="45719"/>
          </a:xfrm>
          <a:custGeom>
            <a:avLst/>
            <a:gdLst>
              <a:gd name="T0" fmla="*/ 0 w 7127049"/>
              <a:gd name="T1" fmla="*/ 7125523 w 7127049"/>
              <a:gd name="T2" fmla="*/ 0 60000 65536"/>
              <a:gd name="T3" fmla="*/ 0 60000 65536"/>
              <a:gd name="T4" fmla="*/ 0 w 7127049"/>
              <a:gd name="T5" fmla="*/ 7127049 w 712704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790">
            <a:solidFill>
              <a:srgbClr val="C1C6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8" name="object 4"/>
          <p:cNvSpPr>
            <a:spLocks/>
          </p:cNvSpPr>
          <p:nvPr/>
        </p:nvSpPr>
        <p:spPr bwMode="auto">
          <a:xfrm flipV="1">
            <a:off x="161700" y="689606"/>
            <a:ext cx="8821043" cy="66367"/>
          </a:xfrm>
          <a:custGeom>
            <a:avLst/>
            <a:gdLst>
              <a:gd name="T0" fmla="*/ 0 w 7127519"/>
              <a:gd name="T1" fmla="*/ 7128231 w 7127519"/>
              <a:gd name="T2" fmla="*/ 0 60000 65536"/>
              <a:gd name="T3" fmla="*/ 0 60000 65536"/>
              <a:gd name="T4" fmla="*/ 0 w 7127519"/>
              <a:gd name="T5" fmla="*/ 7127519 w 712751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519">
                <a:moveTo>
                  <a:pt x="0" y="0"/>
                </a:moveTo>
                <a:lnTo>
                  <a:pt x="7127519" y="0"/>
                </a:lnTo>
              </a:path>
            </a:pathLst>
          </a:custGeom>
          <a:noFill/>
          <a:ln w="9017">
            <a:solidFill>
              <a:srgbClr val="C1C6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75567" y="2049623"/>
            <a:ext cx="234787" cy="236373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13697" y="2542995"/>
            <a:ext cx="536202" cy="236372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75567" y="3039534"/>
            <a:ext cx="234787" cy="236373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21514" name="object 10"/>
          <p:cNvSpPr txBox="1">
            <a:spLocks noChangeArrowheads="1"/>
          </p:cNvSpPr>
          <p:nvPr/>
        </p:nvSpPr>
        <p:spPr bwMode="auto">
          <a:xfrm>
            <a:off x="7847126" y="3832732"/>
            <a:ext cx="85506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18" name="object 14"/>
          <p:cNvSpPr txBox="1">
            <a:spLocks noChangeArrowheads="1"/>
          </p:cNvSpPr>
          <p:nvPr/>
        </p:nvSpPr>
        <p:spPr bwMode="auto">
          <a:xfrm>
            <a:off x="446460" y="2041695"/>
            <a:ext cx="4776636" cy="23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19" name="object 15"/>
          <p:cNvSpPr txBox="1">
            <a:spLocks noChangeArrowheads="1"/>
          </p:cNvSpPr>
          <p:nvPr/>
        </p:nvSpPr>
        <p:spPr bwMode="auto">
          <a:xfrm>
            <a:off x="446460" y="2430358"/>
            <a:ext cx="719033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20" name="object 16"/>
          <p:cNvSpPr txBox="1">
            <a:spLocks noChangeArrowheads="1"/>
          </p:cNvSpPr>
          <p:nvPr/>
        </p:nvSpPr>
        <p:spPr bwMode="auto">
          <a:xfrm>
            <a:off x="446460" y="2963389"/>
            <a:ext cx="6464561" cy="45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26" name="object 22"/>
          <p:cNvSpPr txBox="1">
            <a:spLocks noChangeArrowheads="1"/>
          </p:cNvSpPr>
          <p:nvPr/>
        </p:nvSpPr>
        <p:spPr bwMode="auto">
          <a:xfrm>
            <a:off x="7937555" y="1745035"/>
            <a:ext cx="536202" cy="19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1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31" name="object 10"/>
          <p:cNvSpPr txBox="1">
            <a:spLocks noChangeArrowheads="1"/>
          </p:cNvSpPr>
          <p:nvPr/>
        </p:nvSpPr>
        <p:spPr bwMode="auto">
          <a:xfrm>
            <a:off x="7765427" y="5019356"/>
            <a:ext cx="85506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57FE8-4F60-4CFF-914C-43105709F7D7}"/>
              </a:ext>
            </a:extLst>
          </p:cNvPr>
          <p:cNvSpPr txBox="1"/>
          <p:nvPr/>
        </p:nvSpPr>
        <p:spPr>
          <a:xfrm>
            <a:off x="161701" y="827981"/>
            <a:ext cx="5364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ВСТУПИТЕЛЬНЫЕ ИСПЫТАНИЯ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(при приеме на программы бакалавриата и специалитета)</a:t>
            </a:r>
          </a:p>
        </p:txBody>
      </p:sp>
      <p:graphicFrame>
        <p:nvGraphicFramePr>
          <p:cNvPr id="20" name="Объект 4">
            <a:extLst>
              <a:ext uri="{FF2B5EF4-FFF2-40B4-BE49-F238E27FC236}">
                <a16:creationId xmlns:a16="http://schemas.microsoft.com/office/drawing/2014/main" id="{790E1569-B57E-4F33-82CB-92579E1190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468896"/>
              </p:ext>
            </p:extLst>
          </p:nvPr>
        </p:nvGraphicFramePr>
        <p:xfrm>
          <a:off x="197768" y="1548061"/>
          <a:ext cx="8708566" cy="5181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7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1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0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96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7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Фак-т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Код и наименование направления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Шифр и наименование программы (совокупности программ)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Форма обучения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Перечень вступительных испытаний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Перечень вступительных испытаний для выпускников СПО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8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АСИ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08.05.01 Строительство уникальных зданий и сооружений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ССЗ Строительство высотных и большепролетных зданий и сооружений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М, Ф (или И или Х),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ОИВ, ТМ (или ОСД),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9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ГНФ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05.03.01 Геология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БГЛ Геология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М, Ф (или Г или И),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ОИВ, ТМ (или ОНД),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4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БГФ Нефтегазовая геология и геофизика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53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ФТТ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21.03.01 Нефтегазовое дело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БСТ,БИТ Проектирование и строительство объектов систем трубопроводного транспорта; BIM-проектирование нефтегазовых объектов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М, Ф или И,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ОИВ, ТМ (или ОНД),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9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ТФ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19.03.01 Биотехнология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БТБ Биотехнология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 (или Б), М,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БИО, ОИВ,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476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18.03.02 Энерго- и ресурсосберегающие процессы в химической технологии, нефтехимии и биотехнологии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БОС Охрана окружающей среды и рациональное использование природных ресурсов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 (или Б), М,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ОНХ, ОИВ,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9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ИНБ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38.03.01 Экономика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БФЭ Экономика и финансы отраслей энергетики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М, Общ (или Ис или И или ИЯ или Г),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ОЭР, ОЭ,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390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ИЭС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38.05.01 Экономическая безопасность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СЭБ Экономико-правовое обеспечение экономической безопасности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З(Д)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М, Общ (или И или ИЯ), РЯ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ОЭР, ОЭ, РИК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extLst>
                  <a:ext uri="{0D108BD9-81ED-4DB2-BD59-A6C34878D82A}">
                    <a16:rowId xmlns:a16="http://schemas.microsoft.com/office/drawing/2014/main" val="3548893734"/>
                  </a:ext>
                </a:extLst>
              </a:tr>
              <a:tr h="5020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СЭБ,СЭЭ Экономико-правовое обеспечение экономической безопасности; Судебная экономическая экспертиза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8" marR="6678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371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1BDCF00-66F8-4D11-9898-C8F76738D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222738"/>
              </p:ext>
            </p:extLst>
          </p:nvPr>
        </p:nvGraphicFramePr>
        <p:xfrm>
          <a:off x="485800" y="1260029"/>
          <a:ext cx="8064896" cy="478193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2984828924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val="59786934"/>
                    </a:ext>
                  </a:extLst>
                </a:gridCol>
              </a:tblGrid>
              <a:tr h="3903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Наименование ЕГЭ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Кол-во бюджетных мест на специальностях УГНТУ, </a:t>
                      </a:r>
                      <a:br>
                        <a:rPr lang="ru-RU" sz="16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ru-RU" sz="16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которые учитывают данный предмет ЕГЭ*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2839873822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Русский язык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2456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2624859661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Математика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2345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1056681013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Физика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2007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1708932787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Информатика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1784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1162713430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Химия</a:t>
                      </a:r>
                      <a:endParaRPr lang="ru-RU" sz="1800" b="0" i="0" u="none" strike="noStrike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833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3559433582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Иностранный язык</a:t>
                      </a:r>
                      <a:endParaRPr lang="ru-RU" sz="1800" b="0" i="0" u="none" strike="noStrike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434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2541930816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География</a:t>
                      </a:r>
                      <a:r>
                        <a:rPr lang="en-US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new)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407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3263924862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Биология </a:t>
                      </a:r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new)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366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154230664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Обществознание</a:t>
                      </a:r>
                      <a:endParaRPr lang="ru-RU" sz="1800" b="0" i="0" u="none" strike="noStrike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144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4204050328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История</a:t>
                      </a:r>
                      <a:endParaRPr lang="ru-RU" sz="1800" b="0" i="0" u="none" strike="noStrike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116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3981608454"/>
                  </a:ext>
                </a:extLst>
              </a:tr>
              <a:tr h="3903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Литература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0" marB="0" anchor="ctr"/>
                </a:tc>
                <a:extLst>
                  <a:ext uri="{0D108BD9-81ED-4DB2-BD59-A6C34878D82A}">
                    <a16:rowId xmlns:a16="http://schemas.microsoft.com/office/drawing/2014/main" val="308836938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5800" y="6156573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* - с учетом ЕГЭ «по выбору»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57FE8-4F60-4CFF-914C-43105709F7D7}"/>
              </a:ext>
            </a:extLst>
          </p:cNvPr>
          <p:cNvSpPr txBox="1"/>
          <p:nvPr/>
        </p:nvSpPr>
        <p:spPr>
          <a:xfrm>
            <a:off x="485800" y="467941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В УГНТУ учитываются все предметы ЕГЭ: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764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bject 2">
            <a:extLst>
              <a:ext uri="{FF2B5EF4-FFF2-40B4-BE49-F238E27FC236}">
                <a16:creationId xmlns:a16="http://schemas.microsoft.com/office/drawing/2014/main" id="{80D6AF61-8EA2-427E-94CF-C749E1B8B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7" y="1962372"/>
            <a:ext cx="9137638" cy="487340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799"/>
          </a:p>
        </p:txBody>
      </p:sp>
      <p:sp>
        <p:nvSpPr>
          <p:cNvPr id="17411" name="object 3">
            <a:extLst>
              <a:ext uri="{FF2B5EF4-FFF2-40B4-BE49-F238E27FC236}">
                <a16:creationId xmlns:a16="http://schemas.microsoft.com/office/drawing/2014/main" id="{B516BD8A-1D63-4AD0-8665-BC15CB908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693" y="418809"/>
            <a:ext cx="2673077" cy="307761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799"/>
          </a:p>
        </p:txBody>
      </p:sp>
      <p:sp>
        <p:nvSpPr>
          <p:cNvPr id="17412" name="object 4">
            <a:extLst>
              <a:ext uri="{FF2B5EF4-FFF2-40B4-BE49-F238E27FC236}">
                <a16:creationId xmlns:a16="http://schemas.microsoft.com/office/drawing/2014/main" id="{1085F349-FCDE-4D10-B08C-A1816314DE32}"/>
              </a:ext>
            </a:extLst>
          </p:cNvPr>
          <p:cNvSpPr>
            <a:spLocks/>
          </p:cNvSpPr>
          <p:nvPr/>
        </p:nvSpPr>
        <p:spPr bwMode="auto">
          <a:xfrm>
            <a:off x="1028799" y="886796"/>
            <a:ext cx="7121329" cy="0"/>
          </a:xfrm>
          <a:custGeom>
            <a:avLst/>
            <a:gdLst>
              <a:gd name="T0" fmla="*/ 0 w 7127049"/>
              <a:gd name="T1" fmla="*/ 7114091 w 7127049"/>
              <a:gd name="T2" fmla="*/ 0 60000 65536"/>
              <a:gd name="T3" fmla="*/ 0 60000 65536"/>
              <a:gd name="T4" fmla="*/ 0 w 7127049"/>
              <a:gd name="T5" fmla="*/ 7127049 w 712704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790">
            <a:solidFill>
              <a:srgbClr val="C1C6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5">
            <a:extLst>
              <a:ext uri="{FF2B5EF4-FFF2-40B4-BE49-F238E27FC236}">
                <a16:creationId xmlns:a16="http://schemas.microsoft.com/office/drawing/2014/main" id="{2E4DDEF1-EBAE-4F12-B7B0-D67E12EC3AF0}"/>
              </a:ext>
            </a:extLst>
          </p:cNvPr>
          <p:cNvSpPr>
            <a:spLocks/>
          </p:cNvSpPr>
          <p:nvPr/>
        </p:nvSpPr>
        <p:spPr bwMode="auto">
          <a:xfrm>
            <a:off x="1028799" y="934388"/>
            <a:ext cx="7122916" cy="0"/>
          </a:xfrm>
          <a:custGeom>
            <a:avLst/>
            <a:gdLst>
              <a:gd name="T0" fmla="*/ 0 w 7127519"/>
              <a:gd name="T1" fmla="*/ 7133571 w 7127519"/>
              <a:gd name="T2" fmla="*/ 0 60000 65536"/>
              <a:gd name="T3" fmla="*/ 0 60000 65536"/>
              <a:gd name="T4" fmla="*/ 0 w 7127519"/>
              <a:gd name="T5" fmla="*/ 7127519 w 712751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519">
                <a:moveTo>
                  <a:pt x="0" y="0"/>
                </a:moveTo>
                <a:lnTo>
                  <a:pt x="7127519" y="0"/>
                </a:lnTo>
              </a:path>
            </a:pathLst>
          </a:custGeom>
          <a:noFill/>
          <a:ln w="9017">
            <a:solidFill>
              <a:srgbClr val="C1C6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6">
            <a:extLst>
              <a:ext uri="{FF2B5EF4-FFF2-40B4-BE49-F238E27FC236}">
                <a16:creationId xmlns:a16="http://schemas.microsoft.com/office/drawing/2014/main" id="{63688E6C-AD44-4C22-A7A7-6F6AA998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2" y="1062886"/>
            <a:ext cx="6843710" cy="1367473"/>
          </a:xfrm>
        </p:spPr>
        <p:txBody>
          <a:bodyPr/>
          <a:lstStyle/>
          <a:p>
            <a:pPr marL="191954"/>
            <a:r>
              <a:rPr lang="ru-RU" altLang="ru-RU" sz="3200" b="1" dirty="0">
                <a:solidFill>
                  <a:schemeClr val="tx2">
                    <a:lumMod val="75000"/>
                  </a:schemeClr>
                </a:solidFill>
                <a:latin typeface="PT Sans Caption" panose="020B0603020203020204" pitchFamily="34" charset="-52"/>
                <a:ea typeface="PT Sans Caption" panose="020B0603020203020204" pitchFamily="34" charset="-52"/>
                <a:cs typeface="PT Sans Caption" panose="020B0603020203020204" pitchFamily="34" charset="-52"/>
              </a:rPr>
              <a:t>Полный перечень направлений подготовки и специальностей </a:t>
            </a:r>
          </a:p>
        </p:txBody>
      </p:sp>
      <p:sp>
        <p:nvSpPr>
          <p:cNvPr id="17415" name="object 7">
            <a:extLst>
              <a:ext uri="{FF2B5EF4-FFF2-40B4-BE49-F238E27FC236}">
                <a16:creationId xmlns:a16="http://schemas.microsoft.com/office/drawing/2014/main" id="{AE3BF092-EA5A-4BD0-BCAE-DDD0584D6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816" y="2663689"/>
            <a:ext cx="4930100" cy="140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999"/>
              </a:lnSpc>
              <a:spcBef>
                <a:spcPct val="0"/>
              </a:spcBef>
              <a:buNone/>
            </a:pPr>
            <a:endParaRPr lang="ru-RU" altLang="ru-RU" sz="999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chemeClr val="tx2">
                    <a:lumMod val="75000"/>
                  </a:schemeClr>
                </a:solidFill>
                <a:latin typeface="PT Sans Caption" panose="020B0603020203020204" pitchFamily="34" charset="-52"/>
              </a:rPr>
              <a:t>сайт Приемной комиссии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398" b="1" dirty="0">
                <a:solidFill>
                  <a:srgbClr val="004789"/>
                </a:solidFill>
                <a:latin typeface="PT Sans Caption" panose="020B0603020203020204" pitchFamily="34" charset="-52"/>
                <a:hlinkClick r:id="rId5"/>
              </a:rPr>
              <a:t>www.pk.rusoil.net</a:t>
            </a:r>
            <a:endParaRPr lang="ru-RU" altLang="ru-RU" sz="3398" dirty="0">
              <a:latin typeface="PT Sans Caption" panose="020B0603020203020204" pitchFamily="34" charset="-5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9AA716-C52C-4766-9620-B11E56529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04" y="3674919"/>
            <a:ext cx="1184404" cy="118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1167E44-1D27-45F5-A3A6-6C7FAFEA3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81" y="978690"/>
            <a:ext cx="1613036" cy="161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BCB62-BFB2-4482-8ADC-30BDABB0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24" y="259823"/>
            <a:ext cx="8223874" cy="107221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Вступительные испытания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698" dirty="0">
                <a:solidFill>
                  <a:schemeClr val="tx2">
                    <a:lumMod val="75000"/>
                  </a:schemeClr>
                </a:solidFill>
              </a:rPr>
              <a:t>Для каждого вступительного испытания установлено минимальное количество баллов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28ED1BB-6BF0-40E8-BF26-CAE550CC8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191658"/>
              </p:ext>
            </p:extLst>
          </p:nvPr>
        </p:nvGraphicFramePr>
        <p:xfrm>
          <a:off x="1133872" y="1692077"/>
          <a:ext cx="6912768" cy="4152420"/>
        </p:xfrm>
        <a:graphic>
          <a:graphicData uri="http://schemas.openxmlformats.org/drawingml/2006/table">
            <a:tbl>
              <a:tblPr/>
              <a:tblGrid>
                <a:gridCol w="3802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0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91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Предметы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Минимальное количество баллов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Математика (профиль)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39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Русский язык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40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Физика, Химия, Биология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39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Информатика и ИКТ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44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Обществознание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45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История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  <a:cs typeface="+mn-cs"/>
                        </a:rPr>
                        <a:t>35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Литература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ИТН-1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</a:rPr>
                        <a:t>30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ИТН-3, ПИТ</a:t>
                      </a: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518" marR="9518" marT="9501" marB="9501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1779" name="Picture 2" descr="Z:\ПРИЕМ 2016\презентация\презентация 2\37_prezentatcia_3.png">
            <a:extLst>
              <a:ext uri="{FF2B5EF4-FFF2-40B4-BE49-F238E27FC236}">
                <a16:creationId xmlns:a16="http://schemas.microsoft.com/office/drawing/2014/main" id="{10F1FAA3-E109-4841-81E3-49D32A72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45"/>
          <a:stretch>
            <a:fillRect/>
          </a:stretch>
        </p:blipFill>
        <p:spPr bwMode="auto">
          <a:xfrm>
            <a:off x="21437" y="5891873"/>
            <a:ext cx="9137638" cy="94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1017693" y="418809"/>
            <a:ext cx="2673077" cy="307761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7" name="object 3"/>
          <p:cNvSpPr>
            <a:spLocks/>
          </p:cNvSpPr>
          <p:nvPr/>
        </p:nvSpPr>
        <p:spPr bwMode="auto">
          <a:xfrm>
            <a:off x="1028800" y="886796"/>
            <a:ext cx="7121329" cy="0"/>
          </a:xfrm>
          <a:custGeom>
            <a:avLst/>
            <a:gdLst>
              <a:gd name="T0" fmla="*/ 0 w 7127049"/>
              <a:gd name="T1" fmla="*/ 7125523 w 7127049"/>
              <a:gd name="T2" fmla="*/ 0 60000 65536"/>
              <a:gd name="T3" fmla="*/ 0 60000 65536"/>
              <a:gd name="T4" fmla="*/ 0 w 7127049"/>
              <a:gd name="T5" fmla="*/ 7127049 w 712704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790">
            <a:solidFill>
              <a:srgbClr val="C1C6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8" name="object 4"/>
          <p:cNvSpPr>
            <a:spLocks/>
          </p:cNvSpPr>
          <p:nvPr/>
        </p:nvSpPr>
        <p:spPr bwMode="auto">
          <a:xfrm>
            <a:off x="1028800" y="934388"/>
            <a:ext cx="7122916" cy="0"/>
          </a:xfrm>
          <a:custGeom>
            <a:avLst/>
            <a:gdLst>
              <a:gd name="T0" fmla="*/ 0 w 7127519"/>
              <a:gd name="T1" fmla="*/ 7128231 w 7127519"/>
              <a:gd name="T2" fmla="*/ 0 60000 65536"/>
              <a:gd name="T3" fmla="*/ 0 60000 65536"/>
              <a:gd name="T4" fmla="*/ 0 w 7127519"/>
              <a:gd name="T5" fmla="*/ 7127519 w 712751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127519">
                <a:moveTo>
                  <a:pt x="0" y="0"/>
                </a:moveTo>
                <a:lnTo>
                  <a:pt x="7127519" y="0"/>
                </a:lnTo>
              </a:path>
            </a:pathLst>
          </a:custGeom>
          <a:noFill/>
          <a:ln w="9017">
            <a:solidFill>
              <a:srgbClr val="C1C6C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1509" name="object 5"/>
          <p:cNvSpPr>
            <a:spLocks noGrp="1"/>
          </p:cNvSpPr>
          <p:nvPr>
            <p:ph type="title"/>
          </p:nvPr>
        </p:nvSpPr>
        <p:spPr>
          <a:xfrm>
            <a:off x="554466" y="1030550"/>
            <a:ext cx="7995433" cy="661527"/>
          </a:xfrm>
        </p:spPr>
        <p:txBody>
          <a:bodyPr/>
          <a:lstStyle/>
          <a:p>
            <a:pPr marL="191954">
              <a:lnSpc>
                <a:spcPts val="2598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PT Sans Caption" charset="-52"/>
                <a:ea typeface="PT Sans Caption" charset="-52"/>
                <a:cs typeface="PT Sans Caption" charset="-52"/>
              </a:rPr>
              <a:t>Индивидуальные достижения поступающих </a:t>
            </a:r>
            <a:br>
              <a:rPr lang="ru-RU" altLang="ru-RU" sz="2298" b="1" dirty="0">
                <a:solidFill>
                  <a:srgbClr val="FF0000"/>
                </a:solidFill>
                <a:latin typeface="PT Sans Caption" charset="-52"/>
                <a:ea typeface="PT Sans Caption" charset="-52"/>
                <a:cs typeface="PT Sans Caption" charset="-52"/>
              </a:rPr>
            </a:br>
            <a:r>
              <a:rPr lang="ru-RU" altLang="ru-RU" sz="2298" b="1" dirty="0">
                <a:solidFill>
                  <a:srgbClr val="FF0000"/>
                </a:solidFill>
                <a:latin typeface="PT Sans Caption" charset="-52"/>
                <a:ea typeface="PT Sans Caption" charset="-52"/>
                <a:cs typeface="PT Sans Caption" charset="-52"/>
              </a:rPr>
              <a:t>на программы бакалавриата и специалитета</a:t>
            </a:r>
            <a:endParaRPr lang="ru-RU" altLang="ru-RU" sz="2298" dirty="0">
              <a:solidFill>
                <a:srgbClr val="FF0000"/>
              </a:solidFill>
              <a:latin typeface="PT Sans Caption" charset="-52"/>
              <a:ea typeface="PT Sans Caption" charset="-52"/>
              <a:cs typeface="PT Sans Caption" charset="-5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75567" y="2049623"/>
            <a:ext cx="234787" cy="236373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13697" y="2542995"/>
            <a:ext cx="536202" cy="236372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75567" y="3039534"/>
            <a:ext cx="234787" cy="236373"/>
          </a:xfrm>
          <a:prstGeom prst="rect">
            <a:avLst/>
          </a:prstGeom>
        </p:spPr>
        <p:txBody>
          <a:bodyPr lIns="0" tIns="0" rIns="0" bIns="0"/>
          <a:lstStyle/>
          <a:p>
            <a:pPr marL="12691">
              <a:defRPr/>
            </a:pPr>
            <a:endParaRPr sz="1449" dirty="0">
              <a:solidFill>
                <a:prstClr val="black"/>
              </a:solidFill>
              <a:latin typeface="PT Sans"/>
              <a:cs typeface="PT Sans"/>
            </a:endParaRPr>
          </a:p>
        </p:txBody>
      </p:sp>
      <p:sp>
        <p:nvSpPr>
          <p:cNvPr id="21514" name="object 10"/>
          <p:cNvSpPr txBox="1">
            <a:spLocks noChangeArrowheads="1"/>
          </p:cNvSpPr>
          <p:nvPr/>
        </p:nvSpPr>
        <p:spPr bwMode="auto">
          <a:xfrm>
            <a:off x="7847126" y="3832732"/>
            <a:ext cx="85506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18" name="object 14"/>
          <p:cNvSpPr txBox="1">
            <a:spLocks noChangeArrowheads="1"/>
          </p:cNvSpPr>
          <p:nvPr/>
        </p:nvSpPr>
        <p:spPr bwMode="auto">
          <a:xfrm>
            <a:off x="446460" y="2041695"/>
            <a:ext cx="4776636" cy="23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19" name="object 15"/>
          <p:cNvSpPr txBox="1">
            <a:spLocks noChangeArrowheads="1"/>
          </p:cNvSpPr>
          <p:nvPr/>
        </p:nvSpPr>
        <p:spPr bwMode="auto">
          <a:xfrm>
            <a:off x="446460" y="2430358"/>
            <a:ext cx="719033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20" name="object 16"/>
          <p:cNvSpPr txBox="1">
            <a:spLocks noChangeArrowheads="1"/>
          </p:cNvSpPr>
          <p:nvPr/>
        </p:nvSpPr>
        <p:spPr bwMode="auto">
          <a:xfrm>
            <a:off x="446460" y="2963389"/>
            <a:ext cx="6464561" cy="45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21524" name="object 20"/>
          <p:cNvSpPr txBox="1">
            <a:spLocks noChangeArrowheads="1"/>
          </p:cNvSpPr>
          <p:nvPr/>
        </p:nvSpPr>
        <p:spPr bwMode="auto">
          <a:xfrm>
            <a:off x="446460" y="3578909"/>
            <a:ext cx="7456164" cy="113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399" b="1" dirty="0">
              <a:solidFill>
                <a:srgbClr val="004789"/>
              </a:solidFill>
              <a:latin typeface="PT Sans"/>
            </a:endParaRPr>
          </a:p>
        </p:txBody>
      </p:sp>
      <p:sp>
        <p:nvSpPr>
          <p:cNvPr id="21526" name="object 22"/>
          <p:cNvSpPr txBox="1">
            <a:spLocks noChangeArrowheads="1"/>
          </p:cNvSpPr>
          <p:nvPr/>
        </p:nvSpPr>
        <p:spPr bwMode="auto">
          <a:xfrm>
            <a:off x="7937555" y="1745035"/>
            <a:ext cx="536202" cy="19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691"/>
            <a:endParaRPr lang="ru-RU" altLang="ru-RU" sz="11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31" name="object 10"/>
          <p:cNvSpPr txBox="1">
            <a:spLocks noChangeArrowheads="1"/>
          </p:cNvSpPr>
          <p:nvPr/>
        </p:nvSpPr>
        <p:spPr bwMode="auto">
          <a:xfrm>
            <a:off x="7765427" y="5019356"/>
            <a:ext cx="855068" cy="4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  <a:p>
            <a:pPr algn="ctr"/>
            <a:endParaRPr lang="ru-RU" altLang="ru-RU" sz="1399" dirty="0">
              <a:solidFill>
                <a:prstClr val="black"/>
              </a:solidFill>
              <a:latin typeface="PT Sans"/>
              <a:ea typeface="PT Sans"/>
              <a:cs typeface="PT Sans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8E894D58-482A-4286-B5A3-A74225179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067505"/>
              </p:ext>
            </p:extLst>
          </p:nvPr>
        </p:nvGraphicFramePr>
        <p:xfrm>
          <a:off x="341784" y="1711395"/>
          <a:ext cx="8433504" cy="4983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386051">
                  <a:extLst>
                    <a:ext uri="{9D8B030D-6E8A-4147-A177-3AD203B41FA5}">
                      <a16:colId xmlns:a16="http://schemas.microsoft.com/office/drawing/2014/main" val="3336140603"/>
                    </a:ext>
                  </a:extLst>
                </a:gridCol>
                <a:gridCol w="1047453">
                  <a:extLst>
                    <a:ext uri="{9D8B030D-6E8A-4147-A177-3AD203B41FA5}">
                      <a16:colId xmlns:a16="http://schemas.microsoft.com/office/drawing/2014/main" val="34611747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dirty="0">
                          <a:solidFill>
                            <a:schemeClr val="bg1"/>
                          </a:solidFill>
                          <a:latin typeface="+mn-lt"/>
                        </a:rPr>
                        <a:t>Наименование индивидуального достижения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500" dirty="0">
                          <a:solidFill>
                            <a:schemeClr val="bg1"/>
                          </a:solidFill>
                          <a:latin typeface="+mn-lt"/>
                        </a:rPr>
                        <a:t>Балл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657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Награды в спорте высших достижений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ED1C24"/>
                          </a:solidFill>
                          <a:latin typeface="+mn-lt"/>
                        </a:rPr>
                        <a:t>10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2110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Золотой, серебряный, бронзовый знак отличия Всероссийского физкультурно-спортивного комплекса «Готов к труду и обороне» (ГТО)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rgbClr val="ED1C24"/>
                          </a:solidFill>
                          <a:latin typeface="+mn-lt"/>
                        </a:rPr>
                        <a:t>5, 4, 3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7059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Аттестат о среднем общем образовании с отличием</a:t>
                      </a:r>
                    </a:p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Диплом о среднем профессиональном образовании с отличием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solidFill>
                            <a:srgbClr val="ED1C24"/>
                          </a:solidFill>
                          <a:latin typeface="+mn-lt"/>
                        </a:rPr>
                        <a:t>10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8494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Результаты участия в заключительных этапах мероприятий, проводимых на базе УГНТУ:</a:t>
                      </a:r>
                    </a:p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- олимпиады «УГНТУ»;</a:t>
                      </a:r>
                    </a:p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- олимпиада ЦППТ «Школа-Вуз»;</a:t>
                      </a:r>
                    </a:p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- межвузовская олимпиада для школьников 9-11 классов на кубок Ю.А. Гагарина;</a:t>
                      </a:r>
                    </a:p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- научно-практическая конференция «Актуальные проблемы науки и техники»;</a:t>
                      </a:r>
                    </a:p>
                    <a:p>
                      <a:pPr marL="12691"/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и другие мероприятия.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b="1" dirty="0">
                          <a:solidFill>
                            <a:srgbClr val="ED1C24"/>
                          </a:solidFill>
                          <a:latin typeface="+mn-lt"/>
                        </a:rPr>
                        <a:t>7 или 10</a:t>
                      </a:r>
                      <a:endParaRPr lang="ru-RU" altLang="ru-RU" sz="1500" dirty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5460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2691"/>
                      <a:r>
                        <a:rPr lang="ru-RU" sz="1500" b="1" kern="1200" dirty="0">
                          <a:solidFill>
                            <a:srgbClr val="004789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 участия в заключительных этапах мероприятиях, проводимых в рамках перечня мероприятий Министерства просвещения РФ (постановление Правительства РФ от 17 ноября 2015 года №1239)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b="1" dirty="0">
                          <a:solidFill>
                            <a:srgbClr val="ED1C24"/>
                          </a:solidFill>
                          <a:latin typeface="+mn-lt"/>
                        </a:rPr>
                        <a:t>7 или 10</a:t>
                      </a:r>
                      <a:endParaRPr lang="ru-RU" altLang="ru-RU" sz="1500" dirty="0">
                        <a:solidFill>
                          <a:prstClr val="black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500" dirty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6575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Наличие статуса победителя и (или) призера национального или международного чемпионата по профессиональному мастерству среди инвалидов и лиц с ограниченными возможностями здоровья "</a:t>
                      </a:r>
                      <a:r>
                        <a:rPr lang="ru-RU" altLang="ru-RU" sz="1500" b="1" dirty="0" err="1">
                          <a:solidFill>
                            <a:srgbClr val="004789"/>
                          </a:solidFill>
                          <a:latin typeface="+mn-lt"/>
                        </a:rPr>
                        <a:t>Абилимпикс</a:t>
                      </a:r>
                      <a:r>
                        <a:rPr lang="ru-RU" altLang="ru-RU" sz="1500" b="1" dirty="0">
                          <a:solidFill>
                            <a:srgbClr val="004789"/>
                          </a:solidFill>
                          <a:latin typeface="+mn-lt"/>
                        </a:rPr>
                        <a:t>"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500" b="1" dirty="0">
                          <a:solidFill>
                            <a:srgbClr val="ED1C24"/>
                          </a:solidFill>
                          <a:latin typeface="+mn-lt"/>
                        </a:rPr>
                        <a:t>10</a:t>
                      </a:r>
                      <a:endParaRPr lang="ru-RU" sz="15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3542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143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>
            <a:spLocks/>
          </p:cNvSpPr>
          <p:nvPr/>
        </p:nvSpPr>
        <p:spPr bwMode="auto">
          <a:xfrm>
            <a:off x="0" y="-6346"/>
            <a:ext cx="9180513" cy="6846884"/>
          </a:xfrm>
          <a:custGeom>
            <a:avLst/>
            <a:gdLst>
              <a:gd name="T0" fmla="*/ 0 w 9144000"/>
              <a:gd name="T1" fmla="*/ 6848211 h 6839991"/>
              <a:gd name="T2" fmla="*/ 9144000 w 9144000"/>
              <a:gd name="T3" fmla="*/ 6848211 h 6839991"/>
              <a:gd name="T4" fmla="*/ 9144000 w 9144000"/>
              <a:gd name="T5" fmla="*/ 0 h 6839991"/>
              <a:gd name="T6" fmla="*/ 0 w 9144000"/>
              <a:gd name="T7" fmla="*/ 0 h 6839991"/>
              <a:gd name="T8" fmla="*/ 0 w 9144000"/>
              <a:gd name="T9" fmla="*/ 6848211 h 68399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44000"/>
              <a:gd name="T16" fmla="*/ 0 h 6839991"/>
              <a:gd name="T17" fmla="*/ 9144000 w 9144000"/>
              <a:gd name="T18" fmla="*/ 6839991 h 68399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44000" h="6839991">
                <a:moveTo>
                  <a:pt x="0" y="6839991"/>
                </a:moveTo>
                <a:lnTo>
                  <a:pt x="9144000" y="6839991"/>
                </a:lnTo>
                <a:lnTo>
                  <a:pt x="9144000" y="0"/>
                </a:lnTo>
                <a:lnTo>
                  <a:pt x="0" y="0"/>
                </a:lnTo>
                <a:lnTo>
                  <a:pt x="0" y="6839991"/>
                </a:lnTo>
                <a:close/>
              </a:path>
            </a:pathLst>
          </a:custGeom>
          <a:solidFill>
            <a:srgbClr val="17375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229513" y="222095"/>
            <a:ext cx="8721487" cy="761470"/>
            <a:chOff x="228600" y="222250"/>
            <a:chExt cx="8686800" cy="762000"/>
          </a:xfrm>
        </p:grpSpPr>
        <p:sp>
          <p:nvSpPr>
            <p:cNvPr id="13" name="object 9"/>
            <p:cNvSpPr>
              <a:spLocks noChangeArrowheads="1"/>
            </p:cNvSpPr>
            <p:nvPr/>
          </p:nvSpPr>
          <p:spPr bwMode="auto">
            <a:xfrm>
              <a:off x="228600" y="222250"/>
              <a:ext cx="2674938" cy="307975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 altLang="ru-RU"/>
            </a:p>
          </p:txBody>
        </p:sp>
        <p:sp>
          <p:nvSpPr>
            <p:cNvPr id="14" name="object 10"/>
            <p:cNvSpPr>
              <a:spLocks/>
            </p:cNvSpPr>
            <p:nvPr/>
          </p:nvSpPr>
          <p:spPr bwMode="auto">
            <a:xfrm flipV="1">
              <a:off x="228600" y="679450"/>
              <a:ext cx="8684865" cy="45719"/>
            </a:xfrm>
            <a:custGeom>
              <a:avLst/>
              <a:gdLst>
                <a:gd name="T0" fmla="*/ 0 w 7127049"/>
                <a:gd name="T1" fmla="*/ 7122471 w 7127049"/>
                <a:gd name="T2" fmla="*/ 0 60000 65536"/>
                <a:gd name="T3" fmla="*/ 0 60000 65536"/>
                <a:gd name="T4" fmla="*/ 0 w 7127049"/>
                <a:gd name="T5" fmla="*/ 7127049 w 712704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049">
                  <a:moveTo>
                    <a:pt x="0" y="0"/>
                  </a:moveTo>
                  <a:lnTo>
                    <a:pt x="7127049" y="0"/>
                  </a:lnTo>
                </a:path>
              </a:pathLst>
            </a:custGeom>
            <a:noFill/>
            <a:ln w="4779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28600" y="782638"/>
              <a:ext cx="8686800" cy="201612"/>
            </a:xfrm>
            <a:custGeom>
              <a:avLst/>
              <a:gdLst>
                <a:gd name="T0" fmla="*/ 0 w 7127519"/>
                <a:gd name="T1" fmla="*/ 7129655 w 7127519"/>
                <a:gd name="T2" fmla="*/ 0 60000 65536"/>
                <a:gd name="T3" fmla="*/ 0 60000 65536"/>
                <a:gd name="T4" fmla="*/ 0 w 7127519"/>
                <a:gd name="T5" fmla="*/ 7127519 w 7127519"/>
              </a:gdLst>
              <a:ahLst/>
              <a:cxnLst>
                <a:cxn ang="T2">
                  <a:pos x="T0" y="0"/>
                </a:cxn>
                <a:cxn ang="T3">
                  <a:pos x="T1" y="0"/>
                </a:cxn>
              </a:cxnLst>
              <a:rect l="T4" t="0" r="T5" b="0"/>
              <a:pathLst>
                <a:path w="7127519">
                  <a:moveTo>
                    <a:pt x="0" y="0"/>
                  </a:moveTo>
                  <a:lnTo>
                    <a:pt x="7127519" y="0"/>
                  </a:lnTo>
                </a:path>
              </a:pathLst>
            </a:custGeom>
            <a:noFill/>
            <a:ln w="9017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0" name="object 9">
            <a:extLst>
              <a:ext uri="{FF2B5EF4-FFF2-40B4-BE49-F238E27FC236}">
                <a16:creationId xmlns:a16="http://schemas.microsoft.com/office/drawing/2014/main" id="{11B53E8B-8014-419A-A010-F8519FE07A41}"/>
              </a:ext>
            </a:extLst>
          </p:cNvPr>
          <p:cNvSpPr txBox="1">
            <a:spLocks/>
          </p:cNvSpPr>
          <p:nvPr/>
        </p:nvSpPr>
        <p:spPr bwMode="auto">
          <a:xfrm>
            <a:off x="125760" y="873784"/>
            <a:ext cx="9000999" cy="572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Зачисление</a:t>
            </a:r>
          </a:p>
          <a:p>
            <a:endParaRPr lang="ru-RU" altLang="ru-RU" sz="11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r>
              <a:rPr lang="ru-RU" altLang="ru-RU" sz="1800" b="1" spc="2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На бюджетные места:</a:t>
            </a:r>
          </a:p>
          <a:p>
            <a:pPr marL="285750" indent="-285750" algn="l">
              <a:buFontTx/>
              <a:buChar char="-"/>
            </a:pPr>
            <a:r>
              <a:rPr lang="ru-RU" altLang="ru-RU" sz="1800" b="1" spc="2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при наличии оригинала документа об образовании;</a:t>
            </a:r>
          </a:p>
          <a:p>
            <a:pPr marL="285750" indent="-285750" algn="l">
              <a:buFontTx/>
              <a:buChar char="-"/>
            </a:pPr>
            <a:r>
              <a:rPr lang="ru-RU" altLang="ru-RU" sz="1800" b="1" spc="20" dirty="0">
                <a:solidFill>
                  <a:srgbClr val="FFFFFF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в соответствии с приоритетами зачисления в заявлении абитуриента.</a:t>
            </a:r>
          </a:p>
          <a:p>
            <a:pPr algn="l"/>
            <a:endParaRPr lang="ru-RU" altLang="ru-RU" sz="9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r>
              <a:rPr lang="ru-RU" altLang="ru-RU" sz="3000" b="1" spc="50" dirty="0">
                <a:solidFill>
                  <a:srgbClr val="FFFF00"/>
                </a:solidFill>
                <a:latin typeface="Arial" pitchFamily="34" charset="0"/>
                <a:ea typeface="PT Sans Caption" charset="-52"/>
                <a:cs typeface="Arial" pitchFamily="34" charset="0"/>
              </a:rPr>
              <a:t>Приоритеты</a:t>
            </a:r>
          </a:p>
          <a:p>
            <a:endParaRPr lang="ru-RU" altLang="ru-RU" sz="30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endParaRPr lang="ru-RU" altLang="ru-RU" sz="3000" b="1" spc="50" dirty="0">
              <a:solidFill>
                <a:srgbClr val="FFFF00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  <a:p>
            <a:pPr algn="l"/>
            <a:endParaRPr lang="ru-RU" altLang="ru-RU" sz="2200" b="1" spc="50" dirty="0">
              <a:solidFill>
                <a:srgbClr val="FFFFFF"/>
              </a:solidFill>
              <a:latin typeface="Arial" pitchFamily="34" charset="0"/>
              <a:ea typeface="PT Sans Caption" charset="-52"/>
              <a:cs typeface="Arial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2697AD5-2E1D-450C-B073-89D161CE8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32731"/>
              </p:ext>
            </p:extLst>
          </p:nvPr>
        </p:nvGraphicFramePr>
        <p:xfrm>
          <a:off x="308726" y="3348261"/>
          <a:ext cx="8663247" cy="3295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422">
                  <a:extLst>
                    <a:ext uri="{9D8B030D-6E8A-4147-A177-3AD203B41FA5}">
                      <a16:colId xmlns:a16="http://schemas.microsoft.com/office/drawing/2014/main" val="1796838132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3390905199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54933702"/>
                    </a:ext>
                  </a:extLst>
                </a:gridCol>
                <a:gridCol w="1872209">
                  <a:extLst>
                    <a:ext uri="{9D8B030D-6E8A-4147-A177-3AD203B41FA5}">
                      <a16:colId xmlns:a16="http://schemas.microsoft.com/office/drawing/2014/main" val="3127413128"/>
                    </a:ext>
                  </a:extLst>
                </a:gridCol>
              </a:tblGrid>
              <a:tr h="51459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Приоритет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Специальность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Проходной балл на специальность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Зачисление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330160"/>
                  </a:ext>
                </a:extLst>
              </a:tr>
              <a:tr h="73514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pc="-10" baseline="0" dirty="0"/>
                        <a:t>БГР Эксплуатация и обслуживание объектов добычи нефти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 проходит по баллам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0871422"/>
                  </a:ext>
                </a:extLst>
              </a:tr>
              <a:tr h="16226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БГБ Бурение нефтяных и газовых скважин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зачислен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01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БПБ Техносферная безопасность в нефтегазовой отрасли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 рассматривается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2044489"/>
                  </a:ext>
                </a:extLst>
              </a:tr>
              <a:tr h="51642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БПГ Промышленное и гражданское строительство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не рассматривается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170235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706619D-BCEB-4A32-AF09-C14D95F93F37}"/>
              </a:ext>
            </a:extLst>
          </p:cNvPr>
          <p:cNvSpPr txBox="1"/>
          <p:nvPr/>
        </p:nvSpPr>
        <p:spPr>
          <a:xfrm>
            <a:off x="1925960" y="2916213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Пример для абитуриента с суммой баллов 207</a:t>
            </a:r>
          </a:p>
        </p:txBody>
      </p:sp>
    </p:spTree>
    <p:extLst>
      <p:ext uri="{BB962C8B-B14F-4D97-AF65-F5344CB8AC3E}">
        <p14:creationId xmlns:p14="http://schemas.microsoft.com/office/powerpoint/2010/main" val="41489197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1517</Words>
  <Application>Microsoft Office PowerPoint</Application>
  <PresentationFormat>Произвольный</PresentationFormat>
  <Paragraphs>311</Paragraphs>
  <Slides>17</Slides>
  <Notes>10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Arial</vt:lpstr>
      <vt:lpstr>PT Sans</vt:lpstr>
      <vt:lpstr>Times New Roman</vt:lpstr>
      <vt:lpstr>PT Sans Caption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Полный перечень направлений подготовки и специальностей </vt:lpstr>
      <vt:lpstr>Вступительные испытания Для каждого вступительного испытания установлено минимальное количество баллов</vt:lpstr>
      <vt:lpstr>Индивидуальные достижения поступающих  на программы бакалавриата и специалитета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сайт Приемной комиссии: pk.rusoil.net сайт для абитуриентов: поступи-в-угнту.рф                     @pkrusoil_news                   @pkrusoil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АРН</dc:creator>
  <cp:lastModifiedBy>Shamonin</cp:lastModifiedBy>
  <cp:revision>165</cp:revision>
  <dcterms:created xsi:type="dcterms:W3CDTF">2020-12-09T11:50:51Z</dcterms:created>
  <dcterms:modified xsi:type="dcterms:W3CDTF">2022-11-21T11:55:37Z</dcterms:modified>
</cp:coreProperties>
</file>